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350" r:id="rId3"/>
    <p:sldId id="3348" r:id="rId4"/>
    <p:sldId id="3347" r:id="rId5"/>
    <p:sldId id="3349" r:id="rId6"/>
    <p:sldId id="3343" r:id="rId7"/>
    <p:sldId id="3344" r:id="rId8"/>
    <p:sldId id="3345" r:id="rId9"/>
    <p:sldId id="3351" r:id="rId10"/>
    <p:sldId id="3355" r:id="rId11"/>
    <p:sldId id="3357" r:id="rId12"/>
    <p:sldId id="3352" r:id="rId13"/>
    <p:sldId id="3369" r:id="rId14"/>
    <p:sldId id="3359" r:id="rId15"/>
    <p:sldId id="3340" r:id="rId16"/>
    <p:sldId id="3341" r:id="rId17"/>
    <p:sldId id="260" r:id="rId18"/>
    <p:sldId id="3363" r:id="rId19"/>
    <p:sldId id="3354" r:id="rId20"/>
    <p:sldId id="3353" r:id="rId21"/>
    <p:sldId id="3365" r:id="rId22"/>
    <p:sldId id="3366" r:id="rId23"/>
    <p:sldId id="3364" r:id="rId24"/>
    <p:sldId id="3367" r:id="rId25"/>
    <p:sldId id="336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75" d="100"/>
          <a:sy n="75" d="100"/>
        </p:scale>
        <p:origin x="883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3.jpeg>
</file>

<file path=ppt/media/image4.jpeg>
</file>

<file path=ppt/media/image5.gif>
</file>

<file path=ppt/media/image6.gif>
</file>

<file path=ppt/media/image7.gif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60A9-C8E3-49F7-8D73-A6879382A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46CF32-6DCC-4B66-A709-92F634EDE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DB987-AF24-4725-93D0-036874D3D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438DA-84DB-42ED-8BF7-DDA10FBEE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F9097-5153-4F14-BD08-5C06D58C2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632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C3CA7-CA65-47A1-AF4D-3CA503532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508127-B9BB-46E3-9ED4-2E8E3E4F9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7A4B7-3666-4A3F-94CB-EF37E8DC0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CBA78-E063-4313-B522-67C392F54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E2EF1-CD24-457D-B6D3-4E0940EF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343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CDB398-4418-457C-B341-CCD6473D4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4F5738-E97D-4212-8054-90627312A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CEE2C-0244-4F30-A1F1-2BA293E7C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77032-818A-4929-B50D-C3A8EC3CF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511C3-F32F-4C38-A902-E99D74D75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578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FA45-7B67-46BE-B744-2B285BD7A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7A25D-56AA-4F2A-9054-07F304A1A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591BB-C892-4733-8D8F-42ACB9E3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27641-64F8-47E1-BE10-9A9726891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657C1-D2DF-4933-A6D9-D69703EEF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277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F4C89-58A9-4FEF-89A9-B66328F73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1BADE-DCB3-45A2-A70B-233CD5A7A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F1394-1195-4C23-BB03-FE1F0D1C5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4EBAC-ABFE-4B29-BBEF-76DCDD7D9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BF10E-AC7C-483C-BE76-D699B456F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448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8ECB1-B7F5-4C46-A684-AE949E2F6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69808-9855-4D70-AEE9-C68227D8F0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DF0EE9-65F5-492E-9EC9-2151111C0E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CF01CF-E205-488A-9519-0F80FF63B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7813D8-9123-4E8B-87F3-C8CCDE3D5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5DBD5-4F3D-472B-BB5A-898DA1AA9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0696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78BCA-3191-4689-8B7D-3D968619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A0EA6-96FE-49D7-B987-576ED16099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465026-2900-4C33-A75A-E9B656C277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C6793A-5BE2-46AE-9FAF-203A6E12D9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0CB5F8-2819-4D61-BE36-5932E9C774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DB136D-D25C-431E-982B-FA213309C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36346E-4BBA-49FD-BA3F-B163CBF94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37F14F-A386-4964-BDD8-7F70E0645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4871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F37AE-F55D-4888-B1FD-6FD4E2E47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CD3DF9-8A7B-4211-9FAF-A19BDA43A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076A55-E2F3-4175-BD75-201EFF797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E01907-20D9-4995-A014-31FD91AE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509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FE590A-B47F-42BB-96E4-25333E06B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0054E-AB29-4C19-BA97-649FB085F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87624-2515-4EE0-B67B-F55AFE93A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775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23A1E-BB3B-4518-B9BE-2CD1AB0B6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3539F-2C6C-4F8A-BA08-64FB7CD3F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C8F4B7-350B-4BF6-A668-7AB6A0A6A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C5942-A94C-421B-95E0-44888707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E5873-C968-4FCB-A969-8B91393C9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986FF-1E17-402A-AFA0-19D4C6A11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917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8D37-D825-427F-BB02-0FA7E53A5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C52966-249B-40FA-9939-1F4D65DD1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6398BF-4A3D-434B-9726-03EB470EB3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6ED503-B384-447B-9049-43731FBF2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847DDC-BB9B-4E41-8BC1-70674566A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7EB7B9-0AA4-48AB-AAF6-61457FD94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4937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149E93-3753-4CDB-A477-286DF43E9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DC2DC-B6C3-4255-B689-D88B4BFD0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698F4-4C99-417C-915C-AA64D85E9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0E686-1258-4696-9DE5-125B2338CA1E}" type="datetimeFigureOut">
              <a:rPr lang="en-IN" smtClean="0"/>
              <a:t>22-12-2020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70C75-DCBB-42CD-B72D-3F8DCEEE68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23B06-C285-44FB-AE15-FBFF9C2F54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FD6B7-9081-45A4-A311-A28B7ADD9C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66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.ieee.org/xpl/RecentIssue.jsp?punumber=79" TargetMode="External"/><Relationship Id="rId3" Type="http://schemas.openxmlformats.org/officeDocument/2006/relationships/hyperlink" Target="https://ieeexplore.ieee.org/xpl/tocresult.jsp?isnumber=9052073" TargetMode="External"/><Relationship Id="rId7" Type="http://schemas.openxmlformats.org/officeDocument/2006/relationships/hyperlink" Target="https://doi.org/10.1117/12.197321" TargetMode="External"/><Relationship Id="rId2" Type="http://schemas.openxmlformats.org/officeDocument/2006/relationships/hyperlink" Target="https://ieeexplore.ieee.org/xpl/RecentIssue.jsp?punumber=294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piedigitallibrary.org/conference-proceedings-of-spie/2351.toc" TargetMode="External"/><Relationship Id="rId5" Type="http://schemas.openxmlformats.org/officeDocument/2006/relationships/hyperlink" Target="https://doi.org/10.1109/TVCG.2020.2973065" TargetMode="External"/><Relationship Id="rId10" Type="http://schemas.openxmlformats.org/officeDocument/2006/relationships/hyperlink" Target="https://doi.org/10.1109/MSP.2010.939077" TargetMode="External"/><Relationship Id="rId4" Type="http://schemas.openxmlformats.org/officeDocument/2006/relationships/hyperlink" Target="https://pubmed.ncbi.nlm.nih.gov/32070972" TargetMode="External"/><Relationship Id="rId9" Type="http://schemas.openxmlformats.org/officeDocument/2006/relationships/hyperlink" Target="https://ieeexplore.ieee.org/xpl/tocresult.jsp?isnumber=5670434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84163-2BCF-4367-973E-0D5518D5C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955" y="620201"/>
            <a:ext cx="11235193" cy="3955237"/>
          </a:xfrm>
        </p:spPr>
        <p:txBody>
          <a:bodyPr>
            <a:normAutofit fontScale="90000"/>
          </a:bodyPr>
          <a:lstStyle/>
          <a:p>
            <a:br>
              <a:rPr lang="en-IN" b="1" dirty="0">
                <a:solidFill>
                  <a:schemeClr val="accent1"/>
                </a:solidFill>
              </a:rPr>
            </a:br>
            <a:br>
              <a:rPr lang="en-IN" b="1" dirty="0">
                <a:solidFill>
                  <a:schemeClr val="accent1"/>
                </a:solidFill>
              </a:rPr>
            </a:br>
            <a:br>
              <a:rPr lang="en-IN" b="1" dirty="0">
                <a:solidFill>
                  <a:schemeClr val="accent1"/>
                </a:solidFill>
              </a:rPr>
            </a:br>
            <a:r>
              <a:rPr lang="en-IN" b="1" dirty="0">
                <a:solidFill>
                  <a:schemeClr val="accent1"/>
                </a:solidFill>
              </a:rPr>
              <a:t>Limitations</a:t>
            </a:r>
            <a:r>
              <a:rPr lang="en-IN" b="1" dirty="0"/>
              <a:t> of</a:t>
            </a:r>
            <a:br>
              <a:rPr lang="en-IN" b="1" dirty="0"/>
            </a:br>
            <a:r>
              <a:rPr lang="en-IN" b="1" dirty="0"/>
              <a:t> Augmented Virtual Teleportation </a:t>
            </a:r>
            <a:r>
              <a:rPr lang="en-IN" b="1" dirty="0">
                <a:solidFill>
                  <a:schemeClr val="accent1"/>
                </a:solidFill>
              </a:rPr>
              <a:t>(AVT)   </a:t>
            </a:r>
            <a:r>
              <a:rPr lang="en-IN" b="1" dirty="0"/>
              <a:t>&amp;</a:t>
            </a:r>
            <a:br>
              <a:rPr lang="en-IN" b="1" dirty="0"/>
            </a:br>
            <a:r>
              <a:rPr lang="en-IN" b="1" dirty="0">
                <a:solidFill>
                  <a:schemeClr val="accent1"/>
                </a:solidFill>
              </a:rPr>
              <a:t>Overcoming</a:t>
            </a:r>
            <a:r>
              <a:rPr lang="en-IN" b="1" dirty="0"/>
              <a:t> with solutions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D6CA44-1BB3-4E35-A5F3-160F0541B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4379" y="4780534"/>
            <a:ext cx="9144000" cy="1655762"/>
          </a:xfrm>
        </p:spPr>
        <p:txBody>
          <a:bodyPr/>
          <a:lstStyle/>
          <a:p>
            <a:r>
              <a:rPr lang="en-US" dirty="0"/>
              <a:t>By</a:t>
            </a:r>
          </a:p>
          <a:p>
            <a:r>
              <a:rPr lang="en-US" dirty="0"/>
              <a:t>Vimal Kumar, NIT Warangal</a:t>
            </a:r>
          </a:p>
          <a:p>
            <a:r>
              <a:rPr lang="en-US" dirty="0"/>
              <a:t>CS20120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3054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61893-04C6-478E-AC8E-67E57A19D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21769"/>
          </a:xfrm>
        </p:spPr>
        <p:txBody>
          <a:bodyPr/>
          <a:lstStyle/>
          <a:p>
            <a:r>
              <a:rPr lang="en-US" dirty="0"/>
              <a:t>	</a:t>
            </a:r>
            <a:r>
              <a:rPr lang="en-US" b="1" dirty="0">
                <a:solidFill>
                  <a:schemeClr val="accent1"/>
                </a:solidFill>
              </a:rPr>
              <a:t>360 camera Solution for Teleportation</a:t>
            </a:r>
            <a:endParaRPr lang="en-IN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B0B2B-6673-41E2-B94F-20EB42471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115"/>
            <a:ext cx="6143045" cy="468331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i="1" dirty="0"/>
              <a:t>-  “</a:t>
            </a:r>
            <a:r>
              <a:rPr lang="en-US" sz="3200" i="1" dirty="0">
                <a:solidFill>
                  <a:schemeClr val="accent1"/>
                </a:solidFill>
              </a:rPr>
              <a:t>Creating a high-fidelity, real-world environment in is </a:t>
            </a:r>
            <a:r>
              <a:rPr lang="en-US" sz="3200" b="1" i="1" dirty="0">
                <a:solidFill>
                  <a:schemeClr val="accent1"/>
                </a:solidFill>
              </a:rPr>
              <a:t>challenging</a:t>
            </a:r>
            <a:r>
              <a:rPr lang="en-US" i="1" dirty="0"/>
              <a:t>, thereby limiting a high </a:t>
            </a:r>
            <a:r>
              <a:rPr lang="en-US" i="1" dirty="0">
                <a:solidFill>
                  <a:schemeClr val="accent1"/>
                </a:solidFill>
              </a:rPr>
              <a:t>VR through 3D reconstruction </a:t>
            </a:r>
            <a:r>
              <a:rPr lang="en-US" i="1" dirty="0"/>
              <a:t>sense of presence in live telecollaboration. </a:t>
            </a:r>
            <a:r>
              <a:rPr lang="en-US" i="1" u="sng" dirty="0"/>
              <a:t>One recent viable solution to this problem is using 360° capturing cameras and videos</a:t>
            </a:r>
            <a:r>
              <a:rPr lang="en-US" i="1" dirty="0"/>
              <a:t> (360-camera/video) in VR scenarios, which has been shown to provide a high sense of presence. ”</a:t>
            </a:r>
          </a:p>
          <a:p>
            <a:pPr algn="just"/>
            <a:endParaRPr lang="en-US" i="1" dirty="0"/>
          </a:p>
          <a:p>
            <a:pPr algn="just"/>
            <a:endParaRPr lang="en-IN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80D28-EDF3-461E-887B-0A281C86F562}"/>
              </a:ext>
            </a:extLst>
          </p:cNvPr>
          <p:cNvSpPr txBox="1"/>
          <p:nvPr/>
        </p:nvSpPr>
        <p:spPr>
          <a:xfrm>
            <a:off x="4384637" y="5521880"/>
            <a:ext cx="2596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: AVT (Base paper)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7D6824-3076-4F69-B05F-401D1F690325}"/>
              </a:ext>
            </a:extLst>
          </p:cNvPr>
          <p:cNvSpPr txBox="1"/>
          <p:nvPr/>
        </p:nvSpPr>
        <p:spPr>
          <a:xfrm>
            <a:off x="7498081" y="1614115"/>
            <a:ext cx="43970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/>
              <a:t>Major Limitation by this technique:</a:t>
            </a:r>
          </a:p>
          <a:p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360 is </a:t>
            </a:r>
            <a:r>
              <a:rPr lang="en-US" sz="2800" dirty="0">
                <a:solidFill>
                  <a:schemeClr val="accent1"/>
                </a:solidFill>
              </a:rPr>
              <a:t>3DOF VR.</a:t>
            </a:r>
          </a:p>
          <a:p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So, </a:t>
            </a:r>
            <a:r>
              <a:rPr lang="en-US" sz="2800" dirty="0">
                <a:solidFill>
                  <a:schemeClr val="accent1"/>
                </a:solidFill>
              </a:rPr>
              <a:t>You cannot Walk</a:t>
            </a:r>
            <a:r>
              <a:rPr lang="en-US" sz="2800" dirty="0"/>
              <a:t> inside Teleported area.</a:t>
            </a:r>
          </a:p>
          <a:p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Hence, </a:t>
            </a:r>
            <a:r>
              <a:rPr lang="en-US" sz="2800" dirty="0">
                <a:solidFill>
                  <a:schemeClr val="accent1"/>
                </a:solidFill>
              </a:rPr>
              <a:t>Less immersive.</a:t>
            </a:r>
          </a:p>
        </p:txBody>
      </p:sp>
    </p:spTree>
    <p:extLst>
      <p:ext uri="{BB962C8B-B14F-4D97-AF65-F5344CB8AC3E}">
        <p14:creationId xmlns:p14="http://schemas.microsoft.com/office/powerpoint/2010/main" val="2982620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61893-04C6-478E-AC8E-67E57A19D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21769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				3DOF vs 6DOF</a:t>
            </a:r>
            <a:endParaRPr lang="en-IN" b="1" dirty="0">
              <a:solidFill>
                <a:schemeClr val="accent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FED1DD8-D73F-477E-A1CF-5302FAD293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216" y="1355208"/>
            <a:ext cx="3020090" cy="43513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4AB0C0-11E3-4F6D-912E-A54E709F1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248" y="1486894"/>
            <a:ext cx="4392122" cy="388421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EF953408-D6E8-46A3-96B7-E5C848836000}"/>
              </a:ext>
            </a:extLst>
          </p:cNvPr>
          <p:cNvSpPr txBox="1">
            <a:spLocks/>
          </p:cNvSpPr>
          <p:nvPr/>
        </p:nvSpPr>
        <p:spPr>
          <a:xfrm>
            <a:off x="1149626" y="5706546"/>
            <a:ext cx="3020091" cy="5959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/>
                </a:solidFill>
              </a:rPr>
              <a:t>	3 DOF</a:t>
            </a:r>
            <a:endParaRPr lang="en-IN" b="1" dirty="0">
              <a:solidFill>
                <a:schemeClr val="accent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AD779F6-AFAB-41D3-9AD3-9C32DBEE4033}"/>
              </a:ext>
            </a:extLst>
          </p:cNvPr>
          <p:cNvSpPr txBox="1">
            <a:spLocks/>
          </p:cNvSpPr>
          <p:nvPr/>
        </p:nvSpPr>
        <p:spPr>
          <a:xfrm>
            <a:off x="7464287" y="5580650"/>
            <a:ext cx="3020091" cy="5959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/>
                </a:solidFill>
              </a:rPr>
              <a:t>	6 DOF</a:t>
            </a:r>
            <a:endParaRPr lang="en-IN" b="1" dirty="0">
              <a:solidFill>
                <a:schemeClr val="accent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72D4011-C508-401F-833C-76D1606D19FE}"/>
              </a:ext>
            </a:extLst>
          </p:cNvPr>
          <p:cNvGrpSpPr/>
          <p:nvPr/>
        </p:nvGrpSpPr>
        <p:grpSpPr>
          <a:xfrm>
            <a:off x="10343790" y="6557123"/>
            <a:ext cx="1848210" cy="307777"/>
            <a:chOff x="8321509" y="6475259"/>
            <a:chExt cx="1848210" cy="3077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E95A08-AE83-461C-91C9-4E8A1F47C2BA}"/>
                </a:ext>
              </a:extLst>
            </p:cNvPr>
            <p:cNvSpPr txBox="1"/>
            <p:nvPr/>
          </p:nvSpPr>
          <p:spPr>
            <a:xfrm>
              <a:off x="8321509" y="6475259"/>
              <a:ext cx="1848210" cy="30777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/>
                <a:t>         Vimal Kumar</a:t>
              </a:r>
            </a:p>
          </p:txBody>
        </p:sp>
        <p:pic>
          <p:nvPicPr>
            <p:cNvPr id="20" name="Picture 2" descr="How to Make the Copyright Symbol on Your Computer">
              <a:extLst>
                <a:ext uri="{FF2B5EF4-FFF2-40B4-BE49-F238E27FC236}">
                  <a16:creationId xmlns:a16="http://schemas.microsoft.com/office/drawing/2014/main" id="{67F6FD64-52D7-4602-A5D9-870988DCC9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8380217" y="6523567"/>
              <a:ext cx="294513" cy="211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80236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313596-0E23-400E-9790-7CF17F70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0" y="530892"/>
            <a:ext cx="10558670" cy="548824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Section 4</a:t>
            </a:r>
            <a:r>
              <a:rPr lang="en-US" dirty="0"/>
              <a:t>. </a:t>
            </a:r>
            <a:r>
              <a:rPr lang="en-US" b="1" dirty="0">
                <a:solidFill>
                  <a:schemeClr val="accent1"/>
                </a:solidFill>
              </a:rPr>
              <a:t>Overcoming with Solutions</a:t>
            </a:r>
            <a:br>
              <a:rPr lang="en-IN" dirty="0"/>
            </a:b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Time</a:t>
            </a:r>
            <a:r>
              <a:rPr lang="en-US" b="1" dirty="0">
                <a:solidFill>
                  <a:schemeClr val="accent1"/>
                </a:solidFill>
              </a:rPr>
              <a:t> :5 min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Slide(s) </a:t>
            </a:r>
            <a:r>
              <a:rPr lang="en-US" b="1" dirty="0">
                <a:solidFill>
                  <a:schemeClr val="accent1"/>
                </a:solidFill>
              </a:rPr>
              <a:t>: 7</a:t>
            </a:r>
            <a:endParaRPr lang="en-IN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537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9BF6E0-459E-814A-9A6A-BD36C8B36EA3}"/>
              </a:ext>
            </a:extLst>
          </p:cNvPr>
          <p:cNvSpPr/>
          <p:nvPr/>
        </p:nvSpPr>
        <p:spPr>
          <a:xfrm>
            <a:off x="2609199" y="2200049"/>
            <a:ext cx="2333641" cy="27488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D355B-5D35-5047-9ED3-881E62F91888}"/>
              </a:ext>
            </a:extLst>
          </p:cNvPr>
          <p:cNvSpPr txBox="1"/>
          <p:nvPr/>
        </p:nvSpPr>
        <p:spPr>
          <a:xfrm>
            <a:off x="1963420" y="1308097"/>
            <a:ext cx="3314700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Place A  - Virtual Reality (VR)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BB4DD3-2A70-6C4F-B983-379C11BF00B2}"/>
              </a:ext>
            </a:extLst>
          </p:cNvPr>
          <p:cNvSpPr txBox="1"/>
          <p:nvPr/>
        </p:nvSpPr>
        <p:spPr>
          <a:xfrm>
            <a:off x="2929492" y="3962337"/>
            <a:ext cx="1547415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VR display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8D556A-52F3-3E4A-B4BB-51094626339A}"/>
              </a:ext>
            </a:extLst>
          </p:cNvPr>
          <p:cNvSpPr txBox="1"/>
          <p:nvPr/>
        </p:nvSpPr>
        <p:spPr>
          <a:xfrm>
            <a:off x="6303398" y="1301633"/>
            <a:ext cx="3809999" cy="400110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Place B  - Augmented Reality (AR)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52A234-237C-FD43-80BC-2AAC3F06790E}"/>
              </a:ext>
            </a:extLst>
          </p:cNvPr>
          <p:cNvSpPr/>
          <p:nvPr/>
        </p:nvSpPr>
        <p:spPr>
          <a:xfrm>
            <a:off x="6303398" y="2129543"/>
            <a:ext cx="3470522" cy="29336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6AFF69-865A-2748-B1DA-280D8CA3873F}"/>
              </a:ext>
            </a:extLst>
          </p:cNvPr>
          <p:cNvSpPr txBox="1"/>
          <p:nvPr/>
        </p:nvSpPr>
        <p:spPr>
          <a:xfrm>
            <a:off x="7304738" y="2958887"/>
            <a:ext cx="1645661" cy="31670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HMD AR device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BD0E6B-F500-5045-BC11-9E2154C2A35F}"/>
              </a:ext>
            </a:extLst>
          </p:cNvPr>
          <p:cNvSpPr txBox="1"/>
          <p:nvPr/>
        </p:nvSpPr>
        <p:spPr>
          <a:xfrm>
            <a:off x="7027724" y="3908537"/>
            <a:ext cx="2473543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Design Object + Place B View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043AEB50-3A41-E14A-833E-C96279BA52F0}"/>
              </a:ext>
            </a:extLst>
          </p:cNvPr>
          <p:cNvSpPr/>
          <p:nvPr/>
        </p:nvSpPr>
        <p:spPr>
          <a:xfrm flipV="1">
            <a:off x="4476907" y="3982771"/>
            <a:ext cx="2550817" cy="307777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1DD356A-D4CE-CA44-B067-CA92AD3040A0}"/>
              </a:ext>
            </a:extLst>
          </p:cNvPr>
          <p:cNvSpPr txBox="1"/>
          <p:nvPr/>
        </p:nvSpPr>
        <p:spPr>
          <a:xfrm>
            <a:off x="568171" y="330766"/>
            <a:ext cx="11151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New Proposed model</a:t>
            </a:r>
            <a:endParaRPr lang="en-US" sz="28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3D72FD-501F-453F-AEA1-A0184617341C}"/>
              </a:ext>
            </a:extLst>
          </p:cNvPr>
          <p:cNvGrpSpPr/>
          <p:nvPr/>
        </p:nvGrpSpPr>
        <p:grpSpPr>
          <a:xfrm>
            <a:off x="10343790" y="6550223"/>
            <a:ext cx="1848210" cy="307777"/>
            <a:chOff x="8321509" y="6475259"/>
            <a:chExt cx="1848210" cy="30777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E2B4831-78A1-49FC-AE69-190B55446A1C}"/>
                </a:ext>
              </a:extLst>
            </p:cNvPr>
            <p:cNvSpPr txBox="1"/>
            <p:nvPr/>
          </p:nvSpPr>
          <p:spPr>
            <a:xfrm>
              <a:off x="8321509" y="6475259"/>
              <a:ext cx="1848210" cy="30777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/>
                <a:t>         Vimal Kumar</a:t>
              </a:r>
            </a:p>
          </p:txBody>
        </p:sp>
        <p:pic>
          <p:nvPicPr>
            <p:cNvPr id="40" name="Picture 2" descr="How to Make the Copyright Symbol on Your Computer">
              <a:extLst>
                <a:ext uri="{FF2B5EF4-FFF2-40B4-BE49-F238E27FC236}">
                  <a16:creationId xmlns:a16="http://schemas.microsoft.com/office/drawing/2014/main" id="{265AAFD1-0299-474A-B7D8-8D70A91F6E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8380217" y="6523567"/>
              <a:ext cx="294513" cy="211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 descr="icon - Free download on Iconfinder">
            <a:extLst>
              <a:ext uri="{FF2B5EF4-FFF2-40B4-BE49-F238E27FC236}">
                <a16:creationId xmlns:a16="http://schemas.microsoft.com/office/drawing/2014/main" id="{857D9CD7-6155-4A67-8BB4-3FE8095A4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655" y="2399513"/>
            <a:ext cx="924930" cy="92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icon - Free download on Iconfinder">
            <a:extLst>
              <a:ext uri="{FF2B5EF4-FFF2-40B4-BE49-F238E27FC236}">
                <a16:creationId xmlns:a16="http://schemas.microsoft.com/office/drawing/2014/main" id="{4F9B8FF8-6A3D-4A58-B161-ACF91F1B5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104" y="2188497"/>
            <a:ext cx="924930" cy="92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ight Arrow 23">
            <a:extLst>
              <a:ext uri="{FF2B5EF4-FFF2-40B4-BE49-F238E27FC236}">
                <a16:creationId xmlns:a16="http://schemas.microsoft.com/office/drawing/2014/main" id="{9D863126-79CD-40F1-B174-6E9E0177A6DC}"/>
              </a:ext>
            </a:extLst>
          </p:cNvPr>
          <p:cNvSpPr/>
          <p:nvPr/>
        </p:nvSpPr>
        <p:spPr>
          <a:xfrm rot="5400000" flipV="1">
            <a:off x="7819891" y="3464904"/>
            <a:ext cx="560774" cy="208351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A7C8EE4-BCD2-4694-8C1E-3230799DCD14}"/>
              </a:ext>
            </a:extLst>
          </p:cNvPr>
          <p:cNvSpPr txBox="1"/>
          <p:nvPr/>
        </p:nvSpPr>
        <p:spPr>
          <a:xfrm>
            <a:off x="4216585" y="5488114"/>
            <a:ext cx="3779520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3D Reconstruction </a:t>
            </a:r>
            <a:r>
              <a:rPr lang="en-US" b="1" dirty="0"/>
              <a:t>of </a:t>
            </a:r>
          </a:p>
          <a:p>
            <a:pPr algn="ctr"/>
            <a:r>
              <a:rPr lang="en-US" b="1" dirty="0"/>
              <a:t>Place B &amp; Design Object </a:t>
            </a:r>
          </a:p>
        </p:txBody>
      </p:sp>
      <p:sp>
        <p:nvSpPr>
          <p:cNvPr id="3" name="Arrow: Bent 2">
            <a:extLst>
              <a:ext uri="{FF2B5EF4-FFF2-40B4-BE49-F238E27FC236}">
                <a16:creationId xmlns:a16="http://schemas.microsoft.com/office/drawing/2014/main" id="{A8A2645F-0ABE-4631-A1A5-9E945ACE6949}"/>
              </a:ext>
            </a:extLst>
          </p:cNvPr>
          <p:cNvSpPr/>
          <p:nvPr/>
        </p:nvSpPr>
        <p:spPr>
          <a:xfrm rot="10800000">
            <a:off x="7996103" y="4211044"/>
            <a:ext cx="512896" cy="158484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Arrow: Bent-Up 3">
            <a:extLst>
              <a:ext uri="{FF2B5EF4-FFF2-40B4-BE49-F238E27FC236}">
                <a16:creationId xmlns:a16="http://schemas.microsoft.com/office/drawing/2014/main" id="{88DE5980-5BBC-4B92-8025-77B659668578}"/>
              </a:ext>
            </a:extLst>
          </p:cNvPr>
          <p:cNvSpPr/>
          <p:nvPr/>
        </p:nvSpPr>
        <p:spPr>
          <a:xfrm flipH="1">
            <a:off x="3478511" y="4270114"/>
            <a:ext cx="738072" cy="174460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378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DD1B4D7-E8F5-574F-A307-901F19EA999B}"/>
              </a:ext>
            </a:extLst>
          </p:cNvPr>
          <p:cNvSpPr txBox="1"/>
          <p:nvPr/>
        </p:nvSpPr>
        <p:spPr>
          <a:xfrm>
            <a:off x="838515" y="1902955"/>
            <a:ext cx="726894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SIFT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1DD356A-D4CE-CA44-B067-CA92AD3040A0}"/>
              </a:ext>
            </a:extLst>
          </p:cNvPr>
          <p:cNvSpPr txBox="1"/>
          <p:nvPr/>
        </p:nvSpPr>
        <p:spPr>
          <a:xfrm>
            <a:off x="575724" y="331924"/>
            <a:ext cx="11151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Technique for Augmented Reality view  </a:t>
            </a:r>
            <a:r>
              <a:rPr lang="en-US" sz="2800" dirty="0"/>
              <a:t>(concept unchanged from AVT)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8C2A3CE-701E-4EFF-845A-7EA00227DE92}"/>
              </a:ext>
            </a:extLst>
          </p:cNvPr>
          <p:cNvSpPr txBox="1"/>
          <p:nvPr/>
        </p:nvSpPr>
        <p:spPr>
          <a:xfrm>
            <a:off x="818291" y="2392198"/>
            <a:ext cx="726894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9712BEE-CBD3-46E6-A766-A49BF5B02987}"/>
              </a:ext>
            </a:extLst>
          </p:cNvPr>
          <p:cNvSpPr txBox="1"/>
          <p:nvPr/>
        </p:nvSpPr>
        <p:spPr>
          <a:xfrm>
            <a:off x="818291" y="3497414"/>
            <a:ext cx="726894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ORB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9A2FC85-7052-455C-8DD3-AA439F42D822}"/>
              </a:ext>
            </a:extLst>
          </p:cNvPr>
          <p:cNvSpPr txBox="1"/>
          <p:nvPr/>
        </p:nvSpPr>
        <p:spPr>
          <a:xfrm>
            <a:off x="824927" y="2961933"/>
            <a:ext cx="726894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FAST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90F3E3D-E418-4714-9628-216531B73297}"/>
              </a:ext>
            </a:extLst>
          </p:cNvPr>
          <p:cNvSpPr txBox="1"/>
          <p:nvPr/>
        </p:nvSpPr>
        <p:spPr>
          <a:xfrm>
            <a:off x="838515" y="5923599"/>
            <a:ext cx="726894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SLAM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554C51-ED0D-405B-ADB7-771DD8F3D1A8}"/>
              </a:ext>
            </a:extLst>
          </p:cNvPr>
          <p:cNvSpPr txBox="1"/>
          <p:nvPr/>
        </p:nvSpPr>
        <p:spPr>
          <a:xfrm>
            <a:off x="838515" y="3927837"/>
            <a:ext cx="24237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  <a:endParaRPr lang="en-IN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95D50F8-605B-4964-B797-EE48F1C36BA7}"/>
              </a:ext>
            </a:extLst>
          </p:cNvPr>
          <p:cNvSpPr txBox="1"/>
          <p:nvPr/>
        </p:nvSpPr>
        <p:spPr>
          <a:xfrm>
            <a:off x="2973788" y="1024527"/>
            <a:ext cx="559771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Brief on SIFT Algorithm:</a:t>
            </a:r>
          </a:p>
          <a:p>
            <a:endParaRPr lang="en-US" dirty="0"/>
          </a:p>
          <a:p>
            <a:r>
              <a:rPr lang="en-US" b="1" dirty="0"/>
              <a:t>Step 1 : Scale-space peak selection: </a:t>
            </a:r>
            <a:r>
              <a:rPr lang="en-US" dirty="0"/>
              <a:t>Potential location for finding features of blurred image. Here we are using difference of Gaussian (</a:t>
            </a:r>
            <a:r>
              <a:rPr lang="en-US" dirty="0" err="1"/>
              <a:t>DoG</a:t>
            </a:r>
            <a:r>
              <a:rPr lang="en-US" dirty="0"/>
              <a:t>).</a:t>
            </a:r>
          </a:p>
          <a:p>
            <a:endParaRPr lang="en-US" dirty="0"/>
          </a:p>
          <a:p>
            <a:endParaRPr lang="en-US" dirty="0"/>
          </a:p>
          <a:p>
            <a:endParaRPr lang="en-US" b="1" dirty="0"/>
          </a:p>
          <a:p>
            <a:r>
              <a:rPr lang="en-US" b="1" dirty="0"/>
              <a:t>Step 2 : Key point Localization:</a:t>
            </a:r>
            <a:r>
              <a:rPr lang="en-US" dirty="0"/>
              <a:t> Accurately locating the feature key points.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3080" name="Picture 8" descr="Image for post">
            <a:extLst>
              <a:ext uri="{FF2B5EF4-FFF2-40B4-BE49-F238E27FC236}">
                <a16:creationId xmlns:a16="http://schemas.microsoft.com/office/drawing/2014/main" id="{698E76E4-F8F8-46BC-A8F7-319C718A4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953" y="2546086"/>
            <a:ext cx="3392964" cy="675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Image for post">
            <a:extLst>
              <a:ext uri="{FF2B5EF4-FFF2-40B4-BE49-F238E27FC236}">
                <a16:creationId xmlns:a16="http://schemas.microsoft.com/office/drawing/2014/main" id="{FDBEC5AE-1832-49B3-A810-DFEB2738D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724" y="3837285"/>
            <a:ext cx="5737423" cy="2762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34F7CED-8CA8-4463-A5AC-498652105687}"/>
              </a:ext>
            </a:extLst>
          </p:cNvPr>
          <p:cNvSpPr txBox="1"/>
          <p:nvPr/>
        </p:nvSpPr>
        <p:spPr>
          <a:xfrm>
            <a:off x="8871294" y="1162948"/>
            <a:ext cx="306240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Step 3 : Orientation Assignment</a:t>
            </a:r>
          </a:p>
          <a:p>
            <a:endParaRPr lang="en-US" b="1" dirty="0"/>
          </a:p>
          <a:p>
            <a:r>
              <a:rPr lang="en-US" dirty="0"/>
              <a:t>Making rotation invariance using histogram matching.</a:t>
            </a:r>
          </a:p>
          <a:p>
            <a:endParaRPr lang="en-US" dirty="0"/>
          </a:p>
          <a:p>
            <a:r>
              <a:rPr lang="en-US" b="1" dirty="0"/>
              <a:t>Step 4 : Key point descriptor</a:t>
            </a:r>
          </a:p>
          <a:p>
            <a:r>
              <a:rPr lang="en-IN" dirty="0"/>
              <a:t>Viewpoint and illumination comparison with neighbours.</a:t>
            </a:r>
          </a:p>
          <a:p>
            <a:endParaRPr lang="en-US" dirty="0"/>
          </a:p>
          <a:p>
            <a:r>
              <a:rPr lang="en-US" b="1" dirty="0"/>
              <a:t>Step 5 : Key point Matching</a:t>
            </a:r>
          </a:p>
          <a:p>
            <a:r>
              <a:rPr lang="en-US" dirty="0"/>
              <a:t>matched by identifying their nearest neighbors.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26DE32-8301-4D08-BB72-DA68DB5AAA70}"/>
              </a:ext>
            </a:extLst>
          </p:cNvPr>
          <p:cNvSpPr txBox="1"/>
          <p:nvPr/>
        </p:nvSpPr>
        <p:spPr>
          <a:xfrm>
            <a:off x="258299" y="1093072"/>
            <a:ext cx="24157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Feature Tracking Algorithms:</a:t>
            </a:r>
            <a:endParaRPr lang="en-IN" sz="2000" b="1" u="sng" dirty="0"/>
          </a:p>
        </p:txBody>
      </p:sp>
    </p:spTree>
    <p:extLst>
      <p:ext uri="{BB962C8B-B14F-4D97-AF65-F5344CB8AC3E}">
        <p14:creationId xmlns:p14="http://schemas.microsoft.com/office/powerpoint/2010/main" val="3346240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8A1AB8-6570-5E4C-A3DB-F59012372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936" y="1860234"/>
            <a:ext cx="1919831" cy="22417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85066A-405F-7C4C-BB0E-1EE1F862DB26}"/>
              </a:ext>
            </a:extLst>
          </p:cNvPr>
          <p:cNvSpPr txBox="1"/>
          <p:nvPr/>
        </p:nvSpPr>
        <p:spPr>
          <a:xfrm>
            <a:off x="568171" y="1024527"/>
            <a:ext cx="2168553" cy="7078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Scene recognition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3A158AAD-1587-8F4C-81DD-3A9FEA89D29B}"/>
              </a:ext>
            </a:extLst>
          </p:cNvPr>
          <p:cNvSpPr/>
          <p:nvPr/>
        </p:nvSpPr>
        <p:spPr>
          <a:xfrm>
            <a:off x="2787469" y="2907047"/>
            <a:ext cx="494460" cy="172684"/>
          </a:xfrm>
          <a:prstGeom prst="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9BF6E0-459E-814A-9A6A-BD36C8B36EA3}"/>
              </a:ext>
            </a:extLst>
          </p:cNvPr>
          <p:cNvSpPr/>
          <p:nvPr/>
        </p:nvSpPr>
        <p:spPr>
          <a:xfrm>
            <a:off x="3436354" y="1796665"/>
            <a:ext cx="2302976" cy="252761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D355B-5D35-5047-9ED3-881E62F91888}"/>
              </a:ext>
            </a:extLst>
          </p:cNvPr>
          <p:cNvSpPr txBox="1"/>
          <p:nvPr/>
        </p:nvSpPr>
        <p:spPr>
          <a:xfrm>
            <a:off x="3543833" y="958748"/>
            <a:ext cx="2088748" cy="7078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Data Processing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BB4DD3-2A70-6C4F-B983-379C11BF00B2}"/>
              </a:ext>
            </a:extLst>
          </p:cNvPr>
          <p:cNvSpPr txBox="1"/>
          <p:nvPr/>
        </p:nvSpPr>
        <p:spPr>
          <a:xfrm>
            <a:off x="3650582" y="2056727"/>
            <a:ext cx="1793155" cy="73866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Silhouette  extraction from moving object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D1B4D7-E8F5-574F-A307-901F19EA999B}"/>
              </a:ext>
            </a:extLst>
          </p:cNvPr>
          <p:cNvSpPr txBox="1"/>
          <p:nvPr/>
        </p:nvSpPr>
        <p:spPr>
          <a:xfrm>
            <a:off x="714116" y="4360913"/>
            <a:ext cx="1673575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Camera placement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B86986-2419-C04F-BB74-D44BF68CE993}"/>
              </a:ext>
            </a:extLst>
          </p:cNvPr>
          <p:cNvSpPr txBox="1"/>
          <p:nvPr/>
        </p:nvSpPr>
        <p:spPr>
          <a:xfrm>
            <a:off x="714115" y="4903253"/>
            <a:ext cx="1673575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Auto Calibration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B3099C-BBC6-5F43-B01B-35B6F8FF02FB}"/>
              </a:ext>
            </a:extLst>
          </p:cNvPr>
          <p:cNvSpPr txBox="1"/>
          <p:nvPr/>
        </p:nvSpPr>
        <p:spPr>
          <a:xfrm>
            <a:off x="3650582" y="3324415"/>
            <a:ext cx="1874520" cy="73866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Signal Processing of overlapped video signals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801E79-314B-F243-83F2-CFBA4CCC27E2}"/>
              </a:ext>
            </a:extLst>
          </p:cNvPr>
          <p:cNvSpPr txBox="1"/>
          <p:nvPr/>
        </p:nvSpPr>
        <p:spPr>
          <a:xfrm>
            <a:off x="714114" y="5497463"/>
            <a:ext cx="1673575" cy="30777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Auto Object tracking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8D556A-52F3-3E4A-B4BB-51094626339A}"/>
              </a:ext>
            </a:extLst>
          </p:cNvPr>
          <p:cNvSpPr txBox="1"/>
          <p:nvPr/>
        </p:nvSpPr>
        <p:spPr>
          <a:xfrm>
            <a:off x="6481897" y="1010039"/>
            <a:ext cx="2465909" cy="70788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Reconstruction Geometry for VR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52A234-237C-FD43-80BC-2AAC3F06790E}"/>
              </a:ext>
            </a:extLst>
          </p:cNvPr>
          <p:cNvSpPr/>
          <p:nvPr/>
        </p:nvSpPr>
        <p:spPr>
          <a:xfrm>
            <a:off x="6577276" y="1787119"/>
            <a:ext cx="2302976" cy="262355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6AFF69-865A-2748-B1DA-280D8CA3873F}"/>
              </a:ext>
            </a:extLst>
          </p:cNvPr>
          <p:cNvSpPr txBox="1"/>
          <p:nvPr/>
        </p:nvSpPr>
        <p:spPr>
          <a:xfrm>
            <a:off x="6736500" y="2124826"/>
            <a:ext cx="1984533" cy="73866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Reconstruct 3D shapes from silhouette extraction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BD0E6B-F500-5045-BC11-9E2154C2A35F}"/>
              </a:ext>
            </a:extLst>
          </p:cNvPr>
          <p:cNvSpPr txBox="1"/>
          <p:nvPr/>
        </p:nvSpPr>
        <p:spPr>
          <a:xfrm>
            <a:off x="6736499" y="3339126"/>
            <a:ext cx="1984533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Create Virtual path Geometry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043AEB50-3A41-E14A-833E-C96279BA52F0}"/>
              </a:ext>
            </a:extLst>
          </p:cNvPr>
          <p:cNvSpPr/>
          <p:nvPr/>
        </p:nvSpPr>
        <p:spPr>
          <a:xfrm>
            <a:off x="5797309" y="2907047"/>
            <a:ext cx="779967" cy="172684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40CC2D-D57B-8443-93B4-5BD585FC5FDB}"/>
              </a:ext>
            </a:extLst>
          </p:cNvPr>
          <p:cNvSpPr/>
          <p:nvPr/>
        </p:nvSpPr>
        <p:spPr>
          <a:xfrm>
            <a:off x="9602747" y="1784462"/>
            <a:ext cx="2302976" cy="13860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000A1-92D7-B443-9A33-24315284A5C3}"/>
              </a:ext>
            </a:extLst>
          </p:cNvPr>
          <p:cNvSpPr txBox="1"/>
          <p:nvPr/>
        </p:nvSpPr>
        <p:spPr>
          <a:xfrm>
            <a:off x="9498331" y="1124689"/>
            <a:ext cx="2546262" cy="400110"/>
          </a:xfrm>
          <a:prstGeom prst="rect">
            <a:avLst/>
          </a:prstGeom>
          <a:solidFill>
            <a:schemeClr val="accent5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Video Application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5EFFA6-CC4C-F645-A92E-D3D0AB9F8651}"/>
              </a:ext>
            </a:extLst>
          </p:cNvPr>
          <p:cNvSpPr txBox="1"/>
          <p:nvPr/>
        </p:nvSpPr>
        <p:spPr>
          <a:xfrm>
            <a:off x="9741618" y="2093364"/>
            <a:ext cx="1984533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6DOF </a:t>
            </a:r>
          </a:p>
          <a:p>
            <a:pPr algn="ctr"/>
            <a:r>
              <a:rPr lang="en-US" sz="1400" dirty="0"/>
              <a:t>VR devices</a:t>
            </a:r>
          </a:p>
        </p:txBody>
      </p:sp>
      <p:sp>
        <p:nvSpPr>
          <p:cNvPr id="33" name="Down Arrow 32">
            <a:extLst>
              <a:ext uri="{FF2B5EF4-FFF2-40B4-BE49-F238E27FC236}">
                <a16:creationId xmlns:a16="http://schemas.microsoft.com/office/drawing/2014/main" id="{88D094C2-16D3-A44F-A54F-B9EF6679EC41}"/>
              </a:ext>
            </a:extLst>
          </p:cNvPr>
          <p:cNvSpPr/>
          <p:nvPr/>
        </p:nvSpPr>
        <p:spPr>
          <a:xfrm flipH="1">
            <a:off x="7302298" y="4467659"/>
            <a:ext cx="194308" cy="624207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D1C85C1-4A61-2540-B449-83CC952B133F}"/>
              </a:ext>
            </a:extLst>
          </p:cNvPr>
          <p:cNvSpPr/>
          <p:nvPr/>
        </p:nvSpPr>
        <p:spPr>
          <a:xfrm>
            <a:off x="6530977" y="5163564"/>
            <a:ext cx="4807583" cy="12715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70BDF58-44A1-4E47-A2BA-515E9F0A7468}"/>
              </a:ext>
            </a:extLst>
          </p:cNvPr>
          <p:cNvSpPr txBox="1"/>
          <p:nvPr/>
        </p:nvSpPr>
        <p:spPr>
          <a:xfrm>
            <a:off x="6989443" y="5497463"/>
            <a:ext cx="1332065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Data Compression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2E1418-42E3-7547-AA6B-67A8D342EBA4}"/>
              </a:ext>
            </a:extLst>
          </p:cNvPr>
          <p:cNvSpPr txBox="1"/>
          <p:nvPr/>
        </p:nvSpPr>
        <p:spPr>
          <a:xfrm>
            <a:off x="8934768" y="5537717"/>
            <a:ext cx="2023750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Data Transfer via high Bandwidth channel</a:t>
            </a:r>
          </a:p>
        </p:txBody>
      </p:sp>
      <p:sp>
        <p:nvSpPr>
          <p:cNvPr id="37" name="Up Arrow 36">
            <a:extLst>
              <a:ext uri="{FF2B5EF4-FFF2-40B4-BE49-F238E27FC236}">
                <a16:creationId xmlns:a16="http://schemas.microsoft.com/office/drawing/2014/main" id="{E09AD2CB-DB4F-7046-899B-7BF5CC5E7154}"/>
              </a:ext>
            </a:extLst>
          </p:cNvPr>
          <p:cNvSpPr/>
          <p:nvPr/>
        </p:nvSpPr>
        <p:spPr>
          <a:xfrm>
            <a:off x="10579935" y="3285661"/>
            <a:ext cx="194308" cy="1796682"/>
          </a:xfrm>
          <a:prstGeom prst="up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1DD356A-D4CE-CA44-B067-CA92AD3040A0}"/>
              </a:ext>
            </a:extLst>
          </p:cNvPr>
          <p:cNvSpPr txBox="1"/>
          <p:nvPr/>
        </p:nvSpPr>
        <p:spPr>
          <a:xfrm>
            <a:off x="568171" y="330766"/>
            <a:ext cx="11151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Technique for Free viewpoint video(FVV) </a:t>
            </a:r>
            <a:r>
              <a:rPr lang="en-US" sz="2800" dirty="0"/>
              <a:t>(For 6DOF FVV is required)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3D72FD-501F-453F-AEA1-A0184617341C}"/>
              </a:ext>
            </a:extLst>
          </p:cNvPr>
          <p:cNvGrpSpPr/>
          <p:nvPr/>
        </p:nvGrpSpPr>
        <p:grpSpPr>
          <a:xfrm>
            <a:off x="10343790" y="6550223"/>
            <a:ext cx="1848210" cy="307777"/>
            <a:chOff x="8321509" y="6475259"/>
            <a:chExt cx="1848210" cy="30777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E2B4831-78A1-49FC-AE69-190B55446A1C}"/>
                </a:ext>
              </a:extLst>
            </p:cNvPr>
            <p:cNvSpPr txBox="1"/>
            <p:nvPr/>
          </p:nvSpPr>
          <p:spPr>
            <a:xfrm>
              <a:off x="8321509" y="6475259"/>
              <a:ext cx="1848210" cy="30777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/>
                <a:t>         Vimal Kumar</a:t>
              </a:r>
            </a:p>
          </p:txBody>
        </p:sp>
        <p:pic>
          <p:nvPicPr>
            <p:cNvPr id="40" name="Picture 2" descr="How to Make the Copyright Symbol on Your Computer">
              <a:extLst>
                <a:ext uri="{FF2B5EF4-FFF2-40B4-BE49-F238E27FC236}">
                  <a16:creationId xmlns:a16="http://schemas.microsoft.com/office/drawing/2014/main" id="{265AAFD1-0299-474A-B7D8-8D70A91F6E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8380217" y="6523567"/>
              <a:ext cx="294513" cy="211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54645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C36B4-C5AA-E54E-BFDC-B60209A02825}"/>
              </a:ext>
            </a:extLst>
          </p:cNvPr>
          <p:cNvSpPr txBox="1"/>
          <p:nvPr/>
        </p:nvSpPr>
        <p:spPr>
          <a:xfrm>
            <a:off x="643467" y="112959"/>
            <a:ext cx="5128683" cy="95410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Object coverage through Camera Arrangement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89193B-C63F-B440-9B85-74A3A9CCB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71" y="1661151"/>
            <a:ext cx="4164268" cy="6996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65D106-7A83-4244-BF78-41D21335F0A1}"/>
              </a:ext>
            </a:extLst>
          </p:cNvPr>
          <p:cNvSpPr txBox="1"/>
          <p:nvPr/>
        </p:nvSpPr>
        <p:spPr>
          <a:xfrm>
            <a:off x="643467" y="1096905"/>
            <a:ext cx="1079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1. Linear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27D655-D479-4E4A-8F2E-69A755B01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9" y="3742526"/>
            <a:ext cx="2445023" cy="22339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F86EF9-2A1E-624C-891D-8A269C8CDBE7}"/>
              </a:ext>
            </a:extLst>
          </p:cNvPr>
          <p:cNvSpPr txBox="1"/>
          <p:nvPr/>
        </p:nvSpPr>
        <p:spPr>
          <a:xfrm>
            <a:off x="619079" y="3108352"/>
            <a:ext cx="1171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2.Circular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9E051B-0B6A-C04B-A7C0-3DD35D112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2810" y="3108352"/>
            <a:ext cx="4033461" cy="32054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F9F8F5-E758-224A-8003-1FACDA5E2402}"/>
              </a:ext>
            </a:extLst>
          </p:cNvPr>
          <p:cNvSpPr txBox="1"/>
          <p:nvPr/>
        </p:nvSpPr>
        <p:spPr>
          <a:xfrm>
            <a:off x="3432810" y="2554777"/>
            <a:ext cx="1391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3. Spherical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629FB89-0F02-D848-9252-448060D20B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6282" y="840107"/>
            <a:ext cx="3336639" cy="58048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E400BB8-AF03-4E43-A703-0D5439DB9C8F}"/>
              </a:ext>
            </a:extLst>
          </p:cNvPr>
          <p:cNvSpPr txBox="1"/>
          <p:nvPr/>
        </p:nvSpPr>
        <p:spPr>
          <a:xfrm>
            <a:off x="8101022" y="341345"/>
            <a:ext cx="3607158" cy="523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Object extraction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8CE186-9265-D74D-BF52-F29C10BE77D0}"/>
              </a:ext>
            </a:extLst>
          </p:cNvPr>
          <p:cNvSpPr txBox="1"/>
          <p:nvPr/>
        </p:nvSpPr>
        <p:spPr>
          <a:xfrm>
            <a:off x="7372350" y="834390"/>
            <a:ext cx="1847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301A48-2228-43FF-87A4-2510DC0A01F6}"/>
              </a:ext>
            </a:extLst>
          </p:cNvPr>
          <p:cNvGrpSpPr/>
          <p:nvPr/>
        </p:nvGrpSpPr>
        <p:grpSpPr>
          <a:xfrm>
            <a:off x="10343790" y="6550223"/>
            <a:ext cx="1848210" cy="307777"/>
            <a:chOff x="8321509" y="6475259"/>
            <a:chExt cx="1848210" cy="3077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2D13166-0D91-416C-91A6-5AC89AB58329}"/>
                </a:ext>
              </a:extLst>
            </p:cNvPr>
            <p:cNvSpPr txBox="1"/>
            <p:nvPr/>
          </p:nvSpPr>
          <p:spPr>
            <a:xfrm>
              <a:off x="8321509" y="6475259"/>
              <a:ext cx="1848210" cy="30777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/>
                <a:t>         Vimal Kumar</a:t>
              </a:r>
            </a:p>
          </p:txBody>
        </p:sp>
        <p:pic>
          <p:nvPicPr>
            <p:cNvPr id="16" name="Picture 2" descr="How to Make the Copyright Symbol on Your Computer">
              <a:extLst>
                <a:ext uri="{FF2B5EF4-FFF2-40B4-BE49-F238E27FC236}">
                  <a16:creationId xmlns:a16="http://schemas.microsoft.com/office/drawing/2014/main" id="{AF0EAF0C-4644-42F4-8ADC-6C674D314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8380217" y="6523567"/>
              <a:ext cx="294513" cy="211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44630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B3126BB8-9AB9-9E4C-AD1A-BD9BC2E6F527}"/>
              </a:ext>
            </a:extLst>
          </p:cNvPr>
          <p:cNvSpPr txBox="1"/>
          <p:nvPr/>
        </p:nvSpPr>
        <p:spPr>
          <a:xfrm>
            <a:off x="690880" y="1737361"/>
            <a:ext cx="5588000" cy="26111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This process of 3D construction from photos/videos is called </a:t>
            </a:r>
            <a:r>
              <a:rPr lang="en-US" sz="3300" b="1" u="sng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Photogrammetry / Videogrammetry.</a:t>
            </a:r>
            <a:endParaRPr lang="en-US" sz="3300" b="1" u="sng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C04981-3C3B-4243-AC82-59E8F6252B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59" r="2" b="2426"/>
          <a:stretch/>
        </p:blipFill>
        <p:spPr>
          <a:xfrm>
            <a:off x="6073815" y="1029792"/>
            <a:ext cx="6118185" cy="55687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A6F21D-DD3D-4ACE-B9BF-9497C0F4DD6A}"/>
              </a:ext>
            </a:extLst>
          </p:cNvPr>
          <p:cNvSpPr txBox="1"/>
          <p:nvPr/>
        </p:nvSpPr>
        <p:spPr>
          <a:xfrm>
            <a:off x="314960" y="-345963"/>
            <a:ext cx="10871200" cy="199188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b="1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3D Reconstruction &amp;  Final rendering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BC95E-7BEC-431C-BE0C-050AAC6A3D26}"/>
              </a:ext>
            </a:extLst>
          </p:cNvPr>
          <p:cNvGrpSpPr/>
          <p:nvPr/>
        </p:nvGrpSpPr>
        <p:grpSpPr>
          <a:xfrm>
            <a:off x="10343790" y="6550223"/>
            <a:ext cx="1848210" cy="307777"/>
            <a:chOff x="8321509" y="6475259"/>
            <a:chExt cx="1848210" cy="3077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82E8F0C-9D59-4E51-96A3-885967A4E137}"/>
                </a:ext>
              </a:extLst>
            </p:cNvPr>
            <p:cNvSpPr txBox="1"/>
            <p:nvPr/>
          </p:nvSpPr>
          <p:spPr>
            <a:xfrm>
              <a:off x="8321509" y="6475259"/>
              <a:ext cx="1848210" cy="30777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/>
                <a:t>         Vimal Kumar</a:t>
              </a:r>
            </a:p>
          </p:txBody>
        </p:sp>
        <p:pic>
          <p:nvPicPr>
            <p:cNvPr id="10" name="Picture 2" descr="How to Make the Copyright Symbol on Your Computer">
              <a:extLst>
                <a:ext uri="{FF2B5EF4-FFF2-40B4-BE49-F238E27FC236}">
                  <a16:creationId xmlns:a16="http://schemas.microsoft.com/office/drawing/2014/main" id="{FD64E648-CE85-4113-B7C5-739A5FD223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8380217" y="6523567"/>
              <a:ext cx="294513" cy="211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76270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81DD356A-D4CE-CA44-B067-CA92AD3040A0}"/>
              </a:ext>
            </a:extLst>
          </p:cNvPr>
          <p:cNvSpPr txBox="1"/>
          <p:nvPr/>
        </p:nvSpPr>
        <p:spPr>
          <a:xfrm>
            <a:off x="568171" y="330766"/>
            <a:ext cx="11151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Technique for Virtual Reality </a:t>
            </a:r>
            <a:r>
              <a:rPr lang="en-US" sz="2800" dirty="0"/>
              <a:t>(concept changed 3DOF to 6DOF)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3D72FD-501F-453F-AEA1-A0184617341C}"/>
              </a:ext>
            </a:extLst>
          </p:cNvPr>
          <p:cNvGrpSpPr/>
          <p:nvPr/>
        </p:nvGrpSpPr>
        <p:grpSpPr>
          <a:xfrm>
            <a:off x="10343790" y="6550223"/>
            <a:ext cx="1848210" cy="307777"/>
            <a:chOff x="8321509" y="6475259"/>
            <a:chExt cx="1848210" cy="30777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E2B4831-78A1-49FC-AE69-190B55446A1C}"/>
                </a:ext>
              </a:extLst>
            </p:cNvPr>
            <p:cNvSpPr txBox="1"/>
            <p:nvPr/>
          </p:nvSpPr>
          <p:spPr>
            <a:xfrm>
              <a:off x="8321509" y="6475259"/>
              <a:ext cx="1848210" cy="30777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/>
                <a:t>         Vimal Kumar</a:t>
              </a:r>
            </a:p>
          </p:txBody>
        </p:sp>
        <p:pic>
          <p:nvPicPr>
            <p:cNvPr id="40" name="Picture 2" descr="How to Make the Copyright Symbol on Your Computer">
              <a:extLst>
                <a:ext uri="{FF2B5EF4-FFF2-40B4-BE49-F238E27FC236}">
                  <a16:creationId xmlns:a16="http://schemas.microsoft.com/office/drawing/2014/main" id="{265AAFD1-0299-474A-B7D8-8D70A91F6E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8380217" y="6523567"/>
              <a:ext cx="294513" cy="211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E26DE32-8301-4D08-BB72-DA68DB5AAA70}"/>
              </a:ext>
            </a:extLst>
          </p:cNvPr>
          <p:cNvSpPr txBox="1"/>
          <p:nvPr/>
        </p:nvSpPr>
        <p:spPr>
          <a:xfrm>
            <a:off x="743327" y="1506540"/>
            <a:ext cx="9600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Step1 : Mesh generation from 3D points is done by Polygon filling Algorithms</a:t>
            </a:r>
            <a:r>
              <a:rPr lang="en-US" sz="2000" u="sng" dirty="0"/>
              <a:t>:</a:t>
            </a:r>
            <a:endParaRPr lang="en-IN" sz="2000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68CA38-7BAB-445A-94F9-F0A9A556A0A2}"/>
              </a:ext>
            </a:extLst>
          </p:cNvPr>
          <p:cNvSpPr txBox="1"/>
          <p:nvPr/>
        </p:nvSpPr>
        <p:spPr>
          <a:xfrm>
            <a:off x="4245995" y="2080591"/>
            <a:ext cx="2638745" cy="36933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Scanline algorithm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579586-3FEF-4FD1-A9E0-ECE6F71B369B}"/>
              </a:ext>
            </a:extLst>
          </p:cNvPr>
          <p:cNvSpPr txBox="1"/>
          <p:nvPr/>
        </p:nvSpPr>
        <p:spPr>
          <a:xfrm>
            <a:off x="4225771" y="2627454"/>
            <a:ext cx="3162002" cy="36933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Boundary fill algorithm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0E44CD-09AD-4C1E-9754-935BA8C1FE26}"/>
              </a:ext>
            </a:extLst>
          </p:cNvPr>
          <p:cNvSpPr txBox="1"/>
          <p:nvPr/>
        </p:nvSpPr>
        <p:spPr>
          <a:xfrm>
            <a:off x="4232407" y="3139569"/>
            <a:ext cx="3692393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4 connect or 8 connect algorithm</a:t>
            </a:r>
            <a:br>
              <a:rPr lang="en-US" dirty="0"/>
            </a:br>
            <a:r>
              <a:rPr lang="en-US" dirty="0"/>
              <a:t> / Flood Fill algorithm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B06C7A-05F8-4F9B-90CC-644B3F2B90EA}"/>
              </a:ext>
            </a:extLst>
          </p:cNvPr>
          <p:cNvSpPr txBox="1"/>
          <p:nvPr/>
        </p:nvSpPr>
        <p:spPr>
          <a:xfrm>
            <a:off x="673091" y="3907393"/>
            <a:ext cx="823441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Step 2 : Texturing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Step 3:  Compositing (optional</a:t>
            </a:r>
            <a:r>
              <a:rPr lang="en-US" sz="2000" u="sng" dirty="0"/>
              <a:t>)</a:t>
            </a:r>
          </a:p>
          <a:p>
            <a:endParaRPr lang="en-US" sz="2000" u="sng" dirty="0"/>
          </a:p>
          <a:p>
            <a:r>
              <a:rPr lang="en-US" sz="2000" dirty="0"/>
              <a:t>Step 4:  Lightning (optional</a:t>
            </a:r>
            <a:r>
              <a:rPr lang="en-US" sz="2000" u="sng" dirty="0"/>
              <a:t>)</a:t>
            </a:r>
          </a:p>
          <a:p>
            <a:endParaRPr lang="en-US" sz="2000" u="sng" dirty="0"/>
          </a:p>
          <a:p>
            <a:r>
              <a:rPr lang="en-US" sz="2000" dirty="0"/>
              <a:t>Step 5:  Rendering into VR (happens in device part)</a:t>
            </a:r>
            <a:endParaRPr lang="en-US" sz="2000" u="sng" dirty="0"/>
          </a:p>
          <a:p>
            <a:endParaRPr lang="en-US" sz="2000" u="sng" dirty="0"/>
          </a:p>
          <a:p>
            <a:endParaRPr lang="en-US" sz="2000" u="sng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C68D7C-094D-4BD8-8FA8-3BE932071F8C}"/>
              </a:ext>
            </a:extLst>
          </p:cNvPr>
          <p:cNvSpPr txBox="1"/>
          <p:nvPr/>
        </p:nvSpPr>
        <p:spPr>
          <a:xfrm>
            <a:off x="838614" y="1120024"/>
            <a:ext cx="823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Input : 3D points generated after Data processing</a:t>
            </a:r>
          </a:p>
        </p:txBody>
      </p:sp>
    </p:spTree>
    <p:extLst>
      <p:ext uri="{BB962C8B-B14F-4D97-AF65-F5344CB8AC3E}">
        <p14:creationId xmlns:p14="http://schemas.microsoft.com/office/powerpoint/2010/main" val="166286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127FC-C495-4EE6-922C-4AA3A6206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345"/>
            <a:ext cx="10515600" cy="121655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Limitations from newly stated solutions </a:t>
            </a:r>
            <a:endParaRPr lang="en-IN" b="1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Virtuix Omni Turns Running Around on Virtual Fields into Fitness">
            <a:extLst>
              <a:ext uri="{FF2B5EF4-FFF2-40B4-BE49-F238E27FC236}">
                <a16:creationId xmlns:a16="http://schemas.microsoft.com/office/drawing/2014/main" id="{E6E69513-D228-4629-B2C8-94A3A416439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939741"/>
            <a:ext cx="4538323" cy="3169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08E86B-E033-4B66-B107-7DAF81F5A19D}"/>
              </a:ext>
            </a:extLst>
          </p:cNvPr>
          <p:cNvSpPr txBox="1"/>
          <p:nvPr/>
        </p:nvSpPr>
        <p:spPr>
          <a:xfrm>
            <a:off x="561378" y="1351723"/>
            <a:ext cx="5459897" cy="158801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b="1" dirty="0">
                <a:latin typeface="+mj-lt"/>
                <a:ea typeface="+mj-ea"/>
                <a:cs typeface="+mj-cs"/>
              </a:rPr>
              <a:t>You can walk now in VR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b="1" dirty="0">
                <a:latin typeface="+mj-lt"/>
                <a:ea typeface="+mj-ea"/>
                <a:cs typeface="+mj-cs"/>
              </a:rPr>
              <a:t>So don’t get  hit by the walls </a:t>
            </a:r>
            <a:endParaRPr lang="en-US" sz="3300" b="1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40DD55-B9FE-4272-B73E-813DE4D2DE2D}"/>
              </a:ext>
            </a:extLst>
          </p:cNvPr>
          <p:cNvSpPr txBox="1"/>
          <p:nvPr/>
        </p:nvSpPr>
        <p:spPr>
          <a:xfrm>
            <a:off x="7187979" y="1925540"/>
            <a:ext cx="3952579" cy="31692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u="sng" kern="1200" dirty="0">
                <a:latin typeface="+mj-lt"/>
                <a:ea typeface="+mj-ea"/>
                <a:cs typeface="+mj-cs"/>
              </a:rPr>
              <a:t>Other limitations:</a:t>
            </a:r>
          </a:p>
          <a:p>
            <a:pPr marL="514350" indent="-5143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US" sz="3300" dirty="0">
                <a:latin typeface="+mj-lt"/>
                <a:ea typeface="+mj-ea"/>
                <a:cs typeface="+mj-cs"/>
              </a:rPr>
              <a:t>Require higher Bandwidth</a:t>
            </a:r>
          </a:p>
          <a:p>
            <a:pPr marL="514350" indent="-5143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US" sz="3300" dirty="0">
                <a:latin typeface="+mj-lt"/>
                <a:ea typeface="+mj-ea"/>
                <a:cs typeface="+mj-cs"/>
              </a:rPr>
              <a:t>Latency</a:t>
            </a:r>
          </a:p>
          <a:p>
            <a:pPr marL="514350" indent="-5143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US" sz="3300" dirty="0">
                <a:latin typeface="+mj-lt"/>
                <a:ea typeface="+mj-ea"/>
                <a:cs typeface="+mj-cs"/>
              </a:rPr>
              <a:t>Costly hardware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300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42334E-95D1-453C-89AB-4BF14DB9788C}"/>
              </a:ext>
            </a:extLst>
          </p:cNvPr>
          <p:cNvSpPr txBox="1"/>
          <p:nvPr/>
        </p:nvSpPr>
        <p:spPr>
          <a:xfrm>
            <a:off x="3291327" y="6109004"/>
            <a:ext cx="228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Source : Google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0200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D7CF7-0D13-4A6F-A4B6-0AAE97006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93" y="608633"/>
            <a:ext cx="10515600" cy="1003712"/>
          </a:xfrm>
        </p:spPr>
        <p:txBody>
          <a:bodyPr>
            <a:normAutofit/>
          </a:bodyPr>
          <a:lstStyle/>
          <a:p>
            <a:r>
              <a:rPr lang="en-US" dirty="0"/>
              <a:t>					</a:t>
            </a:r>
            <a:r>
              <a:rPr lang="en-US" b="1" dirty="0">
                <a:solidFill>
                  <a:schemeClr val="accent1"/>
                </a:solidFill>
              </a:rPr>
              <a:t>INDEX</a:t>
            </a:r>
            <a:endParaRPr lang="en-IN" b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4E9665-7299-4481-8276-77C916178F53}"/>
              </a:ext>
            </a:extLst>
          </p:cNvPr>
          <p:cNvSpPr txBox="1"/>
          <p:nvPr/>
        </p:nvSpPr>
        <p:spPr>
          <a:xfrm>
            <a:off x="151076" y="1091893"/>
            <a:ext cx="1204092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sz="2800" dirty="0"/>
          </a:p>
          <a:p>
            <a:r>
              <a:rPr lang="en-US" sz="2800" dirty="0"/>
              <a:t>			</a:t>
            </a:r>
            <a:r>
              <a:rPr lang="en-US" sz="2400" u="sng" dirty="0"/>
              <a:t>Sections</a:t>
            </a:r>
            <a:r>
              <a:rPr lang="en-US" sz="3200" dirty="0"/>
              <a:t>	 			  </a:t>
            </a:r>
            <a:r>
              <a:rPr lang="en-US" sz="2400" u="sng" dirty="0"/>
              <a:t>Current</a:t>
            </a:r>
            <a:r>
              <a:rPr lang="en-US" sz="2400" dirty="0"/>
              <a:t>	   </a:t>
            </a:r>
            <a:r>
              <a:rPr lang="en-US" sz="2400" u="sng" dirty="0"/>
              <a:t>Overall (Curr + Prev)</a:t>
            </a:r>
          </a:p>
          <a:p>
            <a:pPr marL="342900" indent="-342900">
              <a:buAutoNum type="arabicPeriod"/>
            </a:pPr>
            <a:r>
              <a:rPr lang="en-US" sz="2800" dirty="0"/>
              <a:t>Introduction with Terminologies----------------------  2 min		2 min</a:t>
            </a:r>
          </a:p>
          <a:p>
            <a:pPr marL="342900" indent="-342900">
              <a:buAutoNum type="arabicPeriod"/>
            </a:pPr>
            <a:r>
              <a:rPr lang="en-US" sz="2800" dirty="0"/>
              <a:t>Brief discuss about AVT  (Base Paper)---------------   3 min 		5 min</a:t>
            </a:r>
          </a:p>
          <a:p>
            <a:r>
              <a:rPr lang="en-US" sz="2800" dirty="0"/>
              <a:t>3. Limitation of AVT-----------------------------------------   2 min		7 min</a:t>
            </a:r>
          </a:p>
          <a:p>
            <a:r>
              <a:rPr lang="en-US" sz="2800" dirty="0"/>
              <a:t>4. Overcoming with Solutions----------------------------   5 min		12 min</a:t>
            </a:r>
          </a:p>
          <a:p>
            <a:r>
              <a:rPr lang="en-US" sz="2800" dirty="0"/>
              <a:t>5. Demo--------------------------------------------------------  2 min		14 min																			       </a:t>
            </a:r>
            <a:r>
              <a:rPr lang="en-US" sz="3600" dirty="0">
                <a:solidFill>
                  <a:schemeClr val="accent1"/>
                </a:solidFill>
              </a:rPr>
              <a:t>Total  14(+or-1)minutes</a:t>
            </a:r>
            <a:endParaRPr lang="en-US" sz="2800" dirty="0">
              <a:solidFill>
                <a:schemeClr val="accent1"/>
              </a:solidFill>
            </a:endParaRPr>
          </a:p>
          <a:p>
            <a:endParaRPr lang="en-US" sz="2800" b="1" dirty="0"/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101078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313596-0E23-400E-9790-7CF17F70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0892"/>
            <a:ext cx="10515600" cy="548824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Section 5. </a:t>
            </a:r>
            <a:r>
              <a:rPr lang="en-US" b="1" dirty="0">
                <a:solidFill>
                  <a:schemeClr val="accent1"/>
                </a:solidFill>
              </a:rPr>
              <a:t>Demo</a:t>
            </a:r>
            <a:br>
              <a:rPr lang="en-US" b="1" dirty="0">
                <a:solidFill>
                  <a:schemeClr val="accent1"/>
                </a:solidFill>
              </a:rPr>
            </a:b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Time :</a:t>
            </a:r>
            <a:r>
              <a:rPr lang="en-US" b="1" dirty="0">
                <a:solidFill>
                  <a:schemeClr val="accent1"/>
                </a:solidFill>
              </a:rPr>
              <a:t>2 min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Slide(s) : 3</a:t>
            </a:r>
            <a:endParaRPr lang="en-IN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0632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6D311-4EDF-4C3A-93E4-F3E153BF2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91" y="168770"/>
            <a:ext cx="10515600" cy="567524"/>
          </a:xfrm>
        </p:spPr>
        <p:txBody>
          <a:bodyPr>
            <a:normAutofit fontScale="90000"/>
          </a:bodyPr>
          <a:lstStyle/>
          <a:p>
            <a:r>
              <a:rPr lang="en-US" dirty="0"/>
              <a:t>					</a:t>
            </a:r>
            <a:r>
              <a:rPr lang="en-US" b="1" dirty="0">
                <a:solidFill>
                  <a:schemeClr val="accent1"/>
                </a:solidFill>
              </a:rPr>
              <a:t>AR Demo</a:t>
            </a:r>
            <a:endParaRPr lang="en-IN" b="1" dirty="0">
              <a:solidFill>
                <a:schemeClr val="accent1"/>
              </a:solidFill>
            </a:endParaRPr>
          </a:p>
        </p:txBody>
      </p:sp>
      <p:pic>
        <p:nvPicPr>
          <p:cNvPr id="6" name="sigaram thodu epi 128(7)">
            <a:hlinkClick r:id="" action="ppaction://media"/>
            <a:extLst>
              <a:ext uri="{FF2B5EF4-FFF2-40B4-BE49-F238E27FC236}">
                <a16:creationId xmlns:a16="http://schemas.microsoft.com/office/drawing/2014/main" id="{6A2C5F21-D469-4834-89F8-49C15EC5485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8069" y="1041033"/>
            <a:ext cx="8046722" cy="5632295"/>
          </a:xfrm>
        </p:spPr>
      </p:pic>
    </p:spTree>
    <p:extLst>
      <p:ext uri="{BB962C8B-B14F-4D97-AF65-F5344CB8AC3E}">
        <p14:creationId xmlns:p14="http://schemas.microsoft.com/office/powerpoint/2010/main" val="1269994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313596-0E23-400E-9790-7CF17F70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0" y="530892"/>
            <a:ext cx="10558670" cy="548824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Free View Point Demo</a:t>
            </a:r>
            <a:br>
              <a:rPr lang="en-IN" dirty="0"/>
            </a:br>
            <a:br>
              <a:rPr lang="en-US" b="1" dirty="0">
                <a:solidFill>
                  <a:schemeClr val="accent1"/>
                </a:solidFill>
              </a:rPr>
            </a:br>
            <a:endParaRPr lang="en-IN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962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6D311-4EDF-4C3A-93E4-F3E153BF2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91" y="168770"/>
            <a:ext cx="10515600" cy="567524"/>
          </a:xfrm>
        </p:spPr>
        <p:txBody>
          <a:bodyPr>
            <a:normAutofit fontScale="90000"/>
          </a:bodyPr>
          <a:lstStyle/>
          <a:p>
            <a:r>
              <a:rPr lang="en-US" dirty="0"/>
              <a:t>					</a:t>
            </a:r>
            <a:r>
              <a:rPr lang="en-US" b="1" dirty="0">
                <a:solidFill>
                  <a:schemeClr val="accent1"/>
                </a:solidFill>
              </a:rPr>
              <a:t>6 DOF VR</a:t>
            </a:r>
            <a:endParaRPr lang="en-IN" b="1" dirty="0">
              <a:solidFill>
                <a:schemeClr val="accent1"/>
              </a:solidFill>
            </a:endParaRPr>
          </a:p>
        </p:txBody>
      </p:sp>
      <p:pic>
        <p:nvPicPr>
          <p:cNvPr id="4" name="VR Telepresence Testing3">
            <a:hlinkClick r:id="" action="ppaction://media"/>
            <a:extLst>
              <a:ext uri="{FF2B5EF4-FFF2-40B4-BE49-F238E27FC236}">
                <a16:creationId xmlns:a16="http://schemas.microsoft.com/office/drawing/2014/main" id="{57089E58-8EB3-4AE1-909A-93B5F8EC3D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8930" y="736294"/>
            <a:ext cx="10432111" cy="5867930"/>
          </a:xfrm>
        </p:spPr>
      </p:pic>
    </p:spTree>
    <p:extLst>
      <p:ext uri="{BB962C8B-B14F-4D97-AF65-F5344CB8AC3E}">
        <p14:creationId xmlns:p14="http://schemas.microsoft.com/office/powerpoint/2010/main" val="39853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313596-0E23-400E-9790-7CF17F70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0" y="215932"/>
            <a:ext cx="10558670" cy="78107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References</a:t>
            </a:r>
            <a:endParaRPr lang="en-IN" b="1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568717-3522-424F-A4D5-2FCA89CEE460}"/>
              </a:ext>
            </a:extLst>
          </p:cNvPr>
          <p:cNvSpPr txBox="1"/>
          <p:nvPr/>
        </p:nvSpPr>
        <p:spPr>
          <a:xfrm>
            <a:off x="459850" y="1933087"/>
            <a:ext cx="359399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Title : </a:t>
            </a:r>
            <a:r>
              <a:rPr lang="en-US" b="1" dirty="0">
                <a:solidFill>
                  <a:schemeClr val="accent1"/>
                </a:solidFill>
              </a:rPr>
              <a:t>Augmented Virtual Teleportation for High-Fidelity Telecollaboration</a:t>
            </a:r>
          </a:p>
          <a:p>
            <a:r>
              <a:rPr lang="en-US" sz="1600" b="1" dirty="0"/>
              <a:t>Published in: </a:t>
            </a:r>
            <a:r>
              <a:rPr lang="en-US" sz="1600" dirty="0">
                <a:hlinkClick r:id="rId2"/>
              </a:rPr>
              <a:t>IEEE Transactions on Visualization and Computer Graphics</a:t>
            </a:r>
            <a:r>
              <a:rPr lang="en-US" sz="1600" dirty="0"/>
              <a:t> ( Volume: 26, </a:t>
            </a:r>
            <a:r>
              <a:rPr lang="en-US" sz="1600" dirty="0">
                <a:hlinkClick r:id="rId3"/>
              </a:rPr>
              <a:t>Issue: 5</a:t>
            </a:r>
            <a:r>
              <a:rPr lang="en-US" sz="1600" dirty="0"/>
              <a:t>, May 2020)</a:t>
            </a:r>
            <a:endParaRPr lang="en-US" sz="1600" b="1" dirty="0"/>
          </a:p>
          <a:p>
            <a:r>
              <a:rPr lang="en-US" sz="1600" b="1" dirty="0"/>
              <a:t>Page(s): </a:t>
            </a:r>
            <a:r>
              <a:rPr lang="en-US" sz="1600" dirty="0"/>
              <a:t>1923 - 1933</a:t>
            </a:r>
          </a:p>
          <a:p>
            <a:r>
              <a:rPr lang="en-US" sz="1600" b="1" dirty="0"/>
              <a:t>Date of Publication:</a:t>
            </a:r>
            <a:r>
              <a:rPr lang="en-US" sz="1600" dirty="0"/>
              <a:t> 13 February 2020 </a:t>
            </a:r>
          </a:p>
          <a:p>
            <a:r>
              <a:rPr lang="en-US" sz="1600" b="1" dirty="0"/>
              <a:t>ISSN Information:</a:t>
            </a:r>
            <a:endParaRPr lang="en-US" sz="1600" dirty="0"/>
          </a:p>
          <a:p>
            <a:r>
              <a:rPr lang="en-US" sz="1600" b="1" dirty="0"/>
              <a:t>Print ISSN:</a:t>
            </a:r>
            <a:r>
              <a:rPr lang="en-US" sz="1600" dirty="0"/>
              <a:t> 1077-2626</a:t>
            </a:r>
          </a:p>
          <a:p>
            <a:r>
              <a:rPr lang="en-US" sz="1600" b="1" dirty="0"/>
              <a:t>Electronic ISSN:</a:t>
            </a:r>
            <a:r>
              <a:rPr lang="en-US" sz="1600" dirty="0"/>
              <a:t> 1941-0506</a:t>
            </a:r>
          </a:p>
          <a:p>
            <a:r>
              <a:rPr lang="en-US" sz="1600" b="1" dirty="0"/>
              <a:t>CD:</a:t>
            </a:r>
            <a:r>
              <a:rPr lang="en-US" sz="1600" dirty="0"/>
              <a:t> 2160-9306</a:t>
            </a:r>
          </a:p>
          <a:p>
            <a:r>
              <a:rPr lang="en-US" sz="1600" b="1" dirty="0"/>
              <a:t>PubMed ID: </a:t>
            </a:r>
            <a:r>
              <a:rPr lang="en-US" sz="1600" dirty="0">
                <a:hlinkClick r:id="rId4"/>
              </a:rPr>
              <a:t>32070972</a:t>
            </a:r>
            <a:endParaRPr lang="en-US" sz="1600" dirty="0"/>
          </a:p>
          <a:p>
            <a:r>
              <a:rPr lang="en-US" sz="1600" b="1" dirty="0"/>
              <a:t>INSPEC Accession Number: </a:t>
            </a:r>
            <a:r>
              <a:rPr lang="en-US" sz="1600" dirty="0"/>
              <a:t>19494078</a:t>
            </a:r>
          </a:p>
          <a:p>
            <a:r>
              <a:rPr lang="en-US" sz="1600" b="1" dirty="0"/>
              <a:t>DOI: </a:t>
            </a:r>
            <a:r>
              <a:rPr lang="en-US" sz="1600" dirty="0">
                <a:hlinkClick r:id="rId5"/>
              </a:rPr>
              <a:t>10.1109/TVCG.2020.2973065</a:t>
            </a:r>
            <a:endParaRPr lang="en-US" sz="1600" dirty="0"/>
          </a:p>
          <a:p>
            <a:r>
              <a:rPr lang="en-US" sz="1600" b="1" dirty="0"/>
              <a:t>Publisher: </a:t>
            </a:r>
            <a:r>
              <a:rPr lang="en-US" sz="1600" dirty="0"/>
              <a:t>IEEE</a:t>
            </a:r>
          </a:p>
          <a:p>
            <a:endParaRPr lang="en-IN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A46BE4-6D94-47DF-9B65-1F8343EAE554}"/>
              </a:ext>
            </a:extLst>
          </p:cNvPr>
          <p:cNvSpPr txBox="1"/>
          <p:nvPr/>
        </p:nvSpPr>
        <p:spPr>
          <a:xfrm>
            <a:off x="8239760" y="1985249"/>
            <a:ext cx="3810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Title : </a:t>
            </a:r>
            <a:r>
              <a:rPr lang="en-US" b="1" dirty="0">
                <a:solidFill>
                  <a:schemeClr val="accent1"/>
                </a:solidFill>
              </a:rPr>
              <a:t>Augmented reality: a class of displays on the reality-</a:t>
            </a:r>
            <a:r>
              <a:rPr lang="en-US" b="1" dirty="0" err="1">
                <a:solidFill>
                  <a:schemeClr val="accent1"/>
                </a:solidFill>
              </a:rPr>
              <a:t>virtuality</a:t>
            </a:r>
            <a:r>
              <a:rPr lang="en-US" b="1" dirty="0">
                <a:solidFill>
                  <a:schemeClr val="accent1"/>
                </a:solidFill>
              </a:rPr>
              <a:t> continuum</a:t>
            </a:r>
          </a:p>
          <a:p>
            <a:r>
              <a:rPr lang="en-US" b="1" dirty="0"/>
              <a:t>Event: </a:t>
            </a:r>
            <a:r>
              <a:rPr lang="en-US" dirty="0"/>
              <a:t>Photonics for Industrial Applications, 1994, Boston, MA, United States</a:t>
            </a:r>
            <a:endParaRPr lang="en-US" b="1" dirty="0">
              <a:solidFill>
                <a:schemeClr val="accent1"/>
              </a:solidFill>
            </a:endParaRPr>
          </a:p>
          <a:p>
            <a:r>
              <a:rPr lang="en-US" b="1" dirty="0"/>
              <a:t>Published in:  </a:t>
            </a:r>
            <a:r>
              <a:rPr lang="en-US" u="sng" dirty="0">
                <a:hlinkClick r:id="rId6"/>
              </a:rPr>
              <a:t>Proceedings Volume 2351, </a:t>
            </a:r>
            <a:r>
              <a:rPr lang="en-US" u="sng" dirty="0" err="1">
                <a:hlinkClick r:id="rId6"/>
              </a:rPr>
              <a:t>Telemanipulator</a:t>
            </a:r>
            <a:r>
              <a:rPr lang="en-US" u="sng" dirty="0">
                <a:hlinkClick r:id="rId6"/>
              </a:rPr>
              <a:t> and Telepresence Technologies;</a:t>
            </a:r>
            <a:r>
              <a:rPr lang="en-US" dirty="0"/>
              <a:t> (1995) </a:t>
            </a:r>
          </a:p>
          <a:p>
            <a:r>
              <a:rPr lang="en-US" b="1" dirty="0"/>
              <a:t>Date of Publication:</a:t>
            </a:r>
            <a:r>
              <a:rPr lang="en-US" dirty="0"/>
              <a:t> </a:t>
            </a:r>
            <a:r>
              <a:rPr lang="en-IN" dirty="0"/>
              <a:t>21 December 1995</a:t>
            </a:r>
            <a:endParaRPr lang="en-US" dirty="0"/>
          </a:p>
          <a:p>
            <a:r>
              <a:rPr lang="en-US" b="1" dirty="0"/>
              <a:t>DOI: </a:t>
            </a:r>
            <a:r>
              <a:rPr lang="en-US" u="sng" dirty="0">
                <a:hlinkClick r:id="rId7"/>
              </a:rPr>
              <a:t>https://doi.org/10.1117/12.197321</a:t>
            </a:r>
            <a:endParaRPr lang="en-US" u="sng" dirty="0"/>
          </a:p>
          <a:p>
            <a:r>
              <a:rPr lang="en-US" b="1" dirty="0"/>
              <a:t>Publisher: SPIE</a:t>
            </a:r>
            <a:br>
              <a:rPr lang="en-US" dirty="0"/>
            </a:b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9D1DBC-5226-49D2-B338-88F2A7D88003}"/>
              </a:ext>
            </a:extLst>
          </p:cNvPr>
          <p:cNvSpPr txBox="1"/>
          <p:nvPr/>
        </p:nvSpPr>
        <p:spPr>
          <a:xfrm>
            <a:off x="795130" y="1178065"/>
            <a:ext cx="2088748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Key and Idea from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38A5AE-DAE4-42B6-9F88-025D0DA7E5F0}"/>
              </a:ext>
            </a:extLst>
          </p:cNvPr>
          <p:cNvSpPr txBox="1"/>
          <p:nvPr/>
        </p:nvSpPr>
        <p:spPr>
          <a:xfrm>
            <a:off x="8382000" y="1178065"/>
            <a:ext cx="33528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Real-virtual continuum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83E856-8987-4A1B-AA12-FEC8C154A837}"/>
              </a:ext>
            </a:extLst>
          </p:cNvPr>
          <p:cNvSpPr txBox="1"/>
          <p:nvPr/>
        </p:nvSpPr>
        <p:spPr>
          <a:xfrm>
            <a:off x="4433915" y="1933087"/>
            <a:ext cx="332417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Title : </a:t>
            </a:r>
            <a:r>
              <a:rPr lang="en-IN" sz="2000" b="1" dirty="0">
                <a:solidFill>
                  <a:schemeClr val="accent1"/>
                </a:solidFill>
              </a:rPr>
              <a:t>Free-Viewpoint TV</a:t>
            </a:r>
          </a:p>
          <a:p>
            <a:endParaRPr lang="en-IN" sz="1600" b="1" dirty="0"/>
          </a:p>
          <a:p>
            <a:r>
              <a:rPr lang="en-IN" sz="1600" b="1" dirty="0"/>
              <a:t>Published in: </a:t>
            </a:r>
            <a:r>
              <a:rPr lang="en-IN" sz="1600" dirty="0">
                <a:hlinkClick r:id="rId8"/>
              </a:rPr>
              <a:t>IEEE Signal Processing Magazine</a:t>
            </a:r>
            <a:r>
              <a:rPr lang="en-IN" sz="1600" dirty="0"/>
              <a:t> ( Volume: 28, </a:t>
            </a:r>
            <a:r>
              <a:rPr lang="en-IN" sz="1600" dirty="0">
                <a:hlinkClick r:id="rId9"/>
              </a:rPr>
              <a:t>Issue: 1</a:t>
            </a:r>
            <a:r>
              <a:rPr lang="en-IN" sz="1600" dirty="0"/>
              <a:t>, Jan. 2011)</a:t>
            </a:r>
          </a:p>
          <a:p>
            <a:r>
              <a:rPr lang="en-IN" sz="1600" b="1" dirty="0"/>
              <a:t>Page(s): </a:t>
            </a:r>
            <a:r>
              <a:rPr lang="en-IN" sz="1600" dirty="0"/>
              <a:t>67 - 76</a:t>
            </a:r>
          </a:p>
          <a:p>
            <a:r>
              <a:rPr lang="en-IN" sz="1600" b="1" dirty="0"/>
              <a:t>Date of Publication:</a:t>
            </a:r>
            <a:r>
              <a:rPr lang="en-IN" sz="1600" dirty="0"/>
              <a:t> 17 December 2010 </a:t>
            </a:r>
          </a:p>
          <a:p>
            <a:r>
              <a:rPr lang="en-IN" sz="1600" b="1" dirty="0"/>
              <a:t>ISSN Information:</a:t>
            </a:r>
            <a:endParaRPr lang="en-IN" sz="1600" dirty="0"/>
          </a:p>
          <a:p>
            <a:r>
              <a:rPr lang="en-IN" sz="1600" b="1" dirty="0"/>
              <a:t>Print ISSN:</a:t>
            </a:r>
            <a:r>
              <a:rPr lang="en-IN" sz="1600" dirty="0"/>
              <a:t> 1053-5888</a:t>
            </a:r>
          </a:p>
          <a:p>
            <a:r>
              <a:rPr lang="en-IN" sz="1600" b="1" dirty="0"/>
              <a:t>Electronic ISSN:</a:t>
            </a:r>
            <a:r>
              <a:rPr lang="en-IN" sz="1600" dirty="0"/>
              <a:t> 1558-0792</a:t>
            </a:r>
          </a:p>
          <a:p>
            <a:r>
              <a:rPr lang="en-IN" sz="1600" b="1" dirty="0"/>
              <a:t>INSPEC Accession Number: </a:t>
            </a:r>
            <a:r>
              <a:rPr lang="en-IN" sz="1600" dirty="0"/>
              <a:t>11698346</a:t>
            </a:r>
          </a:p>
          <a:p>
            <a:r>
              <a:rPr lang="en-IN" sz="1600" b="1" dirty="0"/>
              <a:t>DOI: </a:t>
            </a:r>
            <a:r>
              <a:rPr lang="en-IN" sz="1600" dirty="0">
                <a:hlinkClick r:id="rId10"/>
              </a:rPr>
              <a:t>10.1109/MSP.2010.939077</a:t>
            </a:r>
            <a:endParaRPr lang="en-IN" sz="1600" dirty="0"/>
          </a:p>
          <a:p>
            <a:r>
              <a:rPr lang="en-IN" sz="1600" b="1" dirty="0"/>
              <a:t>Publisher: </a:t>
            </a:r>
            <a:r>
              <a:rPr lang="en-IN" sz="1600" dirty="0"/>
              <a:t>IEEE</a:t>
            </a:r>
          </a:p>
          <a:p>
            <a:endParaRPr lang="en-IN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7CEB9D-6B97-4D0B-9C30-E3F087CD009C}"/>
              </a:ext>
            </a:extLst>
          </p:cNvPr>
          <p:cNvSpPr txBox="1"/>
          <p:nvPr/>
        </p:nvSpPr>
        <p:spPr>
          <a:xfrm>
            <a:off x="4611425" y="1178065"/>
            <a:ext cx="2926080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Free view point concept</a:t>
            </a:r>
          </a:p>
        </p:txBody>
      </p:sp>
    </p:spTree>
    <p:extLst>
      <p:ext uri="{BB962C8B-B14F-4D97-AF65-F5344CB8AC3E}">
        <p14:creationId xmlns:p14="http://schemas.microsoft.com/office/powerpoint/2010/main" val="2291013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313596-0E23-400E-9790-7CF17F70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9" y="3038463"/>
            <a:ext cx="10558670" cy="78107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Q &amp; A</a:t>
            </a:r>
            <a:endParaRPr lang="en-IN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870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313596-0E23-400E-9790-7CF17F70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0892"/>
            <a:ext cx="10515600" cy="548824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	</a:t>
            </a:r>
            <a:r>
              <a:rPr lang="en-US" b="1" dirty="0"/>
              <a:t>Section 1. </a:t>
            </a:r>
            <a:r>
              <a:rPr lang="en-US" b="1" dirty="0">
                <a:solidFill>
                  <a:schemeClr val="accent1"/>
                </a:solidFill>
              </a:rPr>
              <a:t>Introduction with Terminologies </a:t>
            </a:r>
            <a:br>
              <a:rPr lang="en-US" b="1" dirty="0">
                <a:solidFill>
                  <a:schemeClr val="accent1"/>
                </a:solidFill>
              </a:rPr>
            </a:b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Time :</a:t>
            </a:r>
            <a:r>
              <a:rPr lang="en-US" b="1" dirty="0">
                <a:solidFill>
                  <a:schemeClr val="accent1"/>
                </a:solidFill>
              </a:rPr>
              <a:t>2 min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Slide(s) : </a:t>
            </a:r>
            <a:r>
              <a:rPr lang="en-US" b="1" dirty="0">
                <a:solidFill>
                  <a:schemeClr val="accent1"/>
                </a:solidFill>
              </a:rPr>
              <a:t>1</a:t>
            </a:r>
            <a:endParaRPr lang="en-IN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105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FD76175-41F6-43D2-A9A2-5FF923C7C0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94" y="85658"/>
            <a:ext cx="11814748" cy="228352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C1F192-BFDC-4704-8BDD-B9CD30E0F1A7}"/>
              </a:ext>
            </a:extLst>
          </p:cNvPr>
          <p:cNvSpPr txBox="1"/>
          <p:nvPr/>
        </p:nvSpPr>
        <p:spPr>
          <a:xfrm>
            <a:off x="328278" y="2302206"/>
            <a:ext cx="1873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, me, objects,</a:t>
            </a:r>
          </a:p>
          <a:p>
            <a:r>
              <a:rPr lang="en-US" dirty="0"/>
              <a:t>etc. 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164449-0A0C-456F-B44A-9123D33A0D60}"/>
              </a:ext>
            </a:extLst>
          </p:cNvPr>
          <p:cNvSpPr txBox="1"/>
          <p:nvPr/>
        </p:nvSpPr>
        <p:spPr>
          <a:xfrm>
            <a:off x="9539739" y="2302206"/>
            <a:ext cx="2431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0’s 1’s, any digital signals</a:t>
            </a:r>
            <a:endParaRPr lang="en-IN" dirty="0"/>
          </a:p>
          <a:p>
            <a:r>
              <a:rPr lang="en-US" dirty="0"/>
              <a:t>“Image, Video, 3D ,etc.”</a:t>
            </a:r>
          </a:p>
        </p:txBody>
      </p:sp>
      <p:pic>
        <p:nvPicPr>
          <p:cNvPr id="4098" name="Picture 2" descr="6 AR Applications in the Car Industry | NextReality">
            <a:extLst>
              <a:ext uri="{FF2B5EF4-FFF2-40B4-BE49-F238E27FC236}">
                <a16:creationId xmlns:a16="http://schemas.microsoft.com/office/drawing/2014/main" id="{CE02E418-AFB4-4F29-8330-DBB2CB959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1911" y="4818773"/>
            <a:ext cx="3567967" cy="201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126013-F046-4783-8541-0FDC9395DB8C}"/>
              </a:ext>
            </a:extLst>
          </p:cNvPr>
          <p:cNvCxnSpPr>
            <a:cxnSpLocks/>
          </p:cNvCxnSpPr>
          <p:nvPr/>
        </p:nvCxnSpPr>
        <p:spPr>
          <a:xfrm>
            <a:off x="5550008" y="1356984"/>
            <a:ext cx="0" cy="346178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2" name="Picture 6" descr="Virtual reality - Wikipedia">
            <a:extLst>
              <a:ext uri="{FF2B5EF4-FFF2-40B4-BE49-F238E27FC236}">
                <a16:creationId xmlns:a16="http://schemas.microsoft.com/office/drawing/2014/main" id="{2A9D2D28-D85A-4FC2-A89C-A2B65B128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536" y="2369180"/>
            <a:ext cx="3017165" cy="2262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What is augmented reality, anyway?">
            <a:extLst>
              <a:ext uri="{FF2B5EF4-FFF2-40B4-BE49-F238E27FC236}">
                <a16:creationId xmlns:a16="http://schemas.microsoft.com/office/drawing/2014/main" id="{4D4A148C-B401-4109-B28F-9A53A60CE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7660" y="2302206"/>
            <a:ext cx="2396821" cy="2396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B114262-9DB4-4FAD-A861-BA7A057E12F2}"/>
              </a:ext>
            </a:extLst>
          </p:cNvPr>
          <p:cNvSpPr txBox="1"/>
          <p:nvPr/>
        </p:nvSpPr>
        <p:spPr>
          <a:xfrm>
            <a:off x="9261345" y="6463616"/>
            <a:ext cx="228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Source : Google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9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313596-0E23-400E-9790-7CF17F70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0" y="530892"/>
            <a:ext cx="10558670" cy="548824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Section 2</a:t>
            </a:r>
            <a:r>
              <a:rPr lang="en-US" dirty="0"/>
              <a:t>. </a:t>
            </a:r>
            <a:r>
              <a:rPr lang="en-US" b="1" dirty="0">
                <a:solidFill>
                  <a:schemeClr val="accent1"/>
                </a:solidFill>
              </a:rPr>
              <a:t>Brief discuss about AVT</a:t>
            </a:r>
            <a:br>
              <a:rPr lang="en-IN" dirty="0"/>
            </a:b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Time</a:t>
            </a:r>
            <a:r>
              <a:rPr lang="en-US" b="1" dirty="0">
                <a:solidFill>
                  <a:schemeClr val="accent1"/>
                </a:solidFill>
              </a:rPr>
              <a:t> :3 min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Slide(s) </a:t>
            </a:r>
            <a:r>
              <a:rPr lang="en-US" b="1" dirty="0">
                <a:solidFill>
                  <a:schemeClr val="accent1"/>
                </a:solidFill>
              </a:rPr>
              <a:t>: 3</a:t>
            </a:r>
            <a:endParaRPr lang="en-IN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032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983C9-0F2A-472A-88B4-40484D319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150" y="404882"/>
            <a:ext cx="11647779" cy="1325563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1"/>
                </a:solidFill>
              </a:rPr>
              <a:t>	</a:t>
            </a:r>
            <a:r>
              <a:rPr lang="en-IN" sz="3600" b="1" dirty="0">
                <a:solidFill>
                  <a:schemeClr val="accent1"/>
                </a:solidFill>
              </a:rPr>
              <a:t>Concept of Augmented Virtual Teleportation(AVT)</a:t>
            </a:r>
            <a:endParaRPr lang="en-IN" b="1" dirty="0">
              <a:solidFill>
                <a:schemeClr val="accent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C7DFA1-EC98-48E1-B9BB-A16FFD251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43" y="2035534"/>
            <a:ext cx="11656692" cy="3347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55823D-FD86-4829-9616-69114D1DA5E4}"/>
              </a:ext>
            </a:extLst>
          </p:cNvPr>
          <p:cNvSpPr txBox="1"/>
          <p:nvPr/>
        </p:nvSpPr>
        <p:spPr>
          <a:xfrm>
            <a:off x="8537777" y="6425923"/>
            <a:ext cx="3224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Source : AVT (Base paper)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1030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279D5-80B6-45CE-9376-FF5C0D09C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9EEF45D-F22E-4120-B35B-F58B69D91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807" y="1234545"/>
            <a:ext cx="7142195" cy="5223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EF08F8-B547-4526-8C5D-677D1BE48B0E}"/>
              </a:ext>
            </a:extLst>
          </p:cNvPr>
          <p:cNvSpPr txBox="1"/>
          <p:nvPr/>
        </p:nvSpPr>
        <p:spPr>
          <a:xfrm>
            <a:off x="8537777" y="6425923"/>
            <a:ext cx="3224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Source : AVT (Base paper)</a:t>
            </a:r>
            <a:endParaRPr lang="en-IN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E9205CF-46D2-452A-993C-71FA0C8E4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57" y="141277"/>
            <a:ext cx="10515600" cy="1003712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Technical Architecture of AVT</a:t>
            </a:r>
            <a:endParaRPr lang="en-IN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472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3F1A6-8E2B-47A2-8641-C21A4E1D6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8402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Few Applications proposed by AVT</a:t>
            </a:r>
            <a:endParaRPr lang="en-IN" b="1" dirty="0">
              <a:solidFill>
                <a:schemeClr val="accent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A02EFE0-47B9-4288-96C8-132E502FC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458" y="1550505"/>
            <a:ext cx="11429959" cy="4525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D1382B-2D57-4BFA-A8F6-6A76D6A2EC1C}"/>
              </a:ext>
            </a:extLst>
          </p:cNvPr>
          <p:cNvSpPr txBox="1"/>
          <p:nvPr/>
        </p:nvSpPr>
        <p:spPr>
          <a:xfrm>
            <a:off x="8537777" y="6425923"/>
            <a:ext cx="3224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Source : AVT (Base paper)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24639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313596-0E23-400E-9790-7CF17F70B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0" y="530892"/>
            <a:ext cx="10558670" cy="548824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Section 3</a:t>
            </a:r>
            <a:r>
              <a:rPr lang="en-US" dirty="0"/>
              <a:t>. </a:t>
            </a:r>
            <a:r>
              <a:rPr lang="en-US" b="1" dirty="0">
                <a:solidFill>
                  <a:schemeClr val="accent1"/>
                </a:solidFill>
              </a:rPr>
              <a:t>Limitation of AVT</a:t>
            </a:r>
            <a:br>
              <a:rPr lang="en-IN" dirty="0"/>
            </a:b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Time</a:t>
            </a:r>
            <a:r>
              <a:rPr lang="en-US" b="1" dirty="0">
                <a:solidFill>
                  <a:schemeClr val="accent1"/>
                </a:solidFill>
              </a:rPr>
              <a:t> :2 min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/>
              <a:t>Slide(s) </a:t>
            </a:r>
            <a:r>
              <a:rPr lang="en-US" b="1" dirty="0">
                <a:solidFill>
                  <a:schemeClr val="accent1"/>
                </a:solidFill>
              </a:rPr>
              <a:t>: 2</a:t>
            </a:r>
            <a:endParaRPr lang="en-IN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354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1723</TotalTime>
  <Words>1031</Words>
  <Application>Microsoft Office PowerPoint</Application>
  <PresentationFormat>Widescreen</PresentationFormat>
  <Paragraphs>179</Paragraphs>
  <Slides>25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Wingdings</vt:lpstr>
      <vt:lpstr>Office Theme</vt:lpstr>
      <vt:lpstr>   Limitations of  Augmented Virtual Teleportation (AVT)   &amp; Overcoming with solutions </vt:lpstr>
      <vt:lpstr>     INDEX</vt:lpstr>
      <vt:lpstr> Section 1. Introduction with Terminologies   Time :2 min Slide(s) : 1</vt:lpstr>
      <vt:lpstr>PowerPoint Presentation</vt:lpstr>
      <vt:lpstr>Section 2. Brief discuss about AVT  Time :3 min Slide(s) : 3</vt:lpstr>
      <vt:lpstr> Concept of Augmented Virtual Teleportation(AVT)</vt:lpstr>
      <vt:lpstr>Technical Architecture of AVT</vt:lpstr>
      <vt:lpstr>Few Applications proposed by AVT</vt:lpstr>
      <vt:lpstr>Section 3. Limitation of AVT  Time :2 min Slide(s) : 2</vt:lpstr>
      <vt:lpstr> 360 camera Solution for Teleportation</vt:lpstr>
      <vt:lpstr>    3DOF vs 6DOF</vt:lpstr>
      <vt:lpstr>Section 4. Overcoming with Solutions  Time :5 min Slide(s) :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Limitations from newly stated solutions </vt:lpstr>
      <vt:lpstr>Section 5. Demo  Time :2 min Slide(s) : 3</vt:lpstr>
      <vt:lpstr>     AR Demo</vt:lpstr>
      <vt:lpstr>Free View Point Demo  </vt:lpstr>
      <vt:lpstr>     6 DOF VR</vt:lpstr>
      <vt:lpstr>References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Jayam Vimal</dc:creator>
  <cp:lastModifiedBy>Jayam Vimal</cp:lastModifiedBy>
  <cp:revision>64</cp:revision>
  <dcterms:created xsi:type="dcterms:W3CDTF">2020-12-20T08:40:51Z</dcterms:created>
  <dcterms:modified xsi:type="dcterms:W3CDTF">2020-12-22T16:26:25Z</dcterms:modified>
</cp:coreProperties>
</file>

<file path=docProps/thumbnail.jpeg>
</file>